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1" r:id="rId2"/>
    <p:sldMasterId id="2147483685" r:id="rId3"/>
  </p:sldMasterIdLst>
  <p:notesMasterIdLst>
    <p:notesMasterId r:id="rId56"/>
  </p:notesMasterIdLst>
  <p:sldIdLst>
    <p:sldId id="256" r:id="rId4"/>
    <p:sldId id="484" r:id="rId5"/>
    <p:sldId id="490" r:id="rId6"/>
    <p:sldId id="491" r:id="rId7"/>
    <p:sldId id="506" r:id="rId8"/>
    <p:sldId id="507" r:id="rId9"/>
    <p:sldId id="508" r:id="rId10"/>
    <p:sldId id="492" r:id="rId11"/>
    <p:sldId id="493" r:id="rId12"/>
    <p:sldId id="503" r:id="rId13"/>
    <p:sldId id="494" r:id="rId14"/>
    <p:sldId id="495" r:id="rId15"/>
    <p:sldId id="497" r:id="rId16"/>
    <p:sldId id="498" r:id="rId17"/>
    <p:sldId id="499" r:id="rId18"/>
    <p:sldId id="504" r:id="rId19"/>
    <p:sldId id="505" r:id="rId20"/>
    <p:sldId id="500" r:id="rId21"/>
    <p:sldId id="501" r:id="rId22"/>
    <p:sldId id="514" r:id="rId23"/>
    <p:sldId id="510" r:id="rId24"/>
    <p:sldId id="513" r:id="rId25"/>
    <p:sldId id="511" r:id="rId26"/>
    <p:sldId id="512" r:id="rId27"/>
    <p:sldId id="509" r:id="rId28"/>
    <p:sldId id="515" r:id="rId29"/>
    <p:sldId id="266" r:id="rId30"/>
    <p:sldId id="267" r:id="rId31"/>
    <p:sldId id="335" r:id="rId32"/>
    <p:sldId id="327" r:id="rId33"/>
    <p:sldId id="328" r:id="rId34"/>
    <p:sldId id="275" r:id="rId35"/>
    <p:sldId id="329" r:id="rId36"/>
    <p:sldId id="330" r:id="rId37"/>
    <p:sldId id="276" r:id="rId38"/>
    <p:sldId id="277" r:id="rId39"/>
    <p:sldId id="331" r:id="rId40"/>
    <p:sldId id="278" r:id="rId41"/>
    <p:sldId id="516" r:id="rId42"/>
    <p:sldId id="482" r:id="rId43"/>
    <p:sldId id="517" r:id="rId44"/>
    <p:sldId id="518" r:id="rId45"/>
    <p:sldId id="333" r:id="rId46"/>
    <p:sldId id="337" r:id="rId47"/>
    <p:sldId id="283" r:id="rId48"/>
    <p:sldId id="332" r:id="rId49"/>
    <p:sldId id="300" r:id="rId50"/>
    <p:sldId id="291" r:id="rId51"/>
    <p:sldId id="258" r:id="rId52"/>
    <p:sldId id="292" r:id="rId53"/>
    <p:sldId id="273" r:id="rId54"/>
    <p:sldId id="324" r:id="rId55"/>
  </p:sldIdLst>
  <p:sldSz cx="9144000" cy="5143500" type="screen16x9"/>
  <p:notesSz cx="6858000" cy="9144000"/>
  <p:defaultText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64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40" autoAdjust="0"/>
    <p:restoredTop sz="87022"/>
  </p:normalViewPr>
  <p:slideViewPr>
    <p:cSldViewPr>
      <p:cViewPr>
        <p:scale>
          <a:sx n="96" d="100"/>
          <a:sy n="96" d="100"/>
        </p:scale>
        <p:origin x="1776" y="632"/>
      </p:cViewPr>
      <p:guideLst>
        <p:guide orient="horz" pos="1620"/>
        <p:guide pos="2880"/>
      </p:guideLst>
    </p:cSldViewPr>
  </p:slideViewPr>
  <p:notesTextViewPr>
    <p:cViewPr>
      <p:scale>
        <a:sx n="1" d="1"/>
        <a:sy n="1" d="1"/>
      </p:scale>
      <p:origin x="0" y="0"/>
    </p:cViewPr>
  </p:notesTextViewPr>
  <p:sorterViewPr>
    <p:cViewPr>
      <p:scale>
        <a:sx n="108" d="100"/>
        <a:sy n="10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notesMaster" Target="notesMasters/notes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B085A-4E97-294F-B761-3E1B782AFE9F}" type="datetimeFigureOut">
              <a:rPr lang="en-US" smtClean="0"/>
              <a:t>8/29/17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BD9A7-939F-844E-AA9E-BD9AA1552764}" type="slidenum">
              <a:rPr lang="en-US" smtClean="0"/>
              <a:t>‹#›</a:t>
            </a:fld>
            <a:endParaRPr lang="en-US"/>
          </a:p>
        </p:txBody>
      </p:sp>
    </p:spTree>
    <p:extLst>
      <p:ext uri="{BB962C8B-B14F-4D97-AF65-F5344CB8AC3E}">
        <p14:creationId xmlns:p14="http://schemas.microsoft.com/office/powerpoint/2010/main" val="1211528391"/>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0"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6" algn="l" defTabSz="914265" rtl="0" eaLnBrk="1" latinLnBrk="0" hangingPunct="1">
      <a:defRPr sz="1200" kern="1200">
        <a:solidFill>
          <a:schemeClr val="tx1"/>
        </a:solidFill>
        <a:latin typeface="+mn-lt"/>
        <a:ea typeface="+mn-ea"/>
        <a:cs typeface="+mn-cs"/>
      </a:defRPr>
    </a:lvl4pPr>
    <a:lvl5pPr marL="1828529" algn="l" defTabSz="914265" rtl="0" eaLnBrk="1" latinLnBrk="0" hangingPunct="1">
      <a:defRPr sz="1200" kern="1200">
        <a:solidFill>
          <a:schemeClr val="tx1"/>
        </a:solidFill>
        <a:latin typeface="+mn-lt"/>
        <a:ea typeface="+mn-ea"/>
        <a:cs typeface="+mn-cs"/>
      </a:defRPr>
    </a:lvl5pPr>
    <a:lvl6pPr marL="2285658" algn="l" defTabSz="914265" rtl="0" eaLnBrk="1" latinLnBrk="0" hangingPunct="1">
      <a:defRPr sz="1200" kern="1200">
        <a:solidFill>
          <a:schemeClr val="tx1"/>
        </a:solidFill>
        <a:latin typeface="+mn-lt"/>
        <a:ea typeface="+mn-ea"/>
        <a:cs typeface="+mn-cs"/>
      </a:defRPr>
    </a:lvl6pPr>
    <a:lvl7pPr marL="2742788" algn="l" defTabSz="914265" rtl="0" eaLnBrk="1" latinLnBrk="0" hangingPunct="1">
      <a:defRPr sz="1200" kern="1200">
        <a:solidFill>
          <a:schemeClr val="tx1"/>
        </a:solidFill>
        <a:latin typeface="+mn-lt"/>
        <a:ea typeface="+mn-ea"/>
        <a:cs typeface="+mn-cs"/>
      </a:defRPr>
    </a:lvl7pPr>
    <a:lvl8pPr marL="3199920" algn="l" defTabSz="914265" rtl="0" eaLnBrk="1" latinLnBrk="0" hangingPunct="1">
      <a:defRPr sz="1200" kern="1200">
        <a:solidFill>
          <a:schemeClr val="tx1"/>
        </a:solidFill>
        <a:latin typeface="+mn-lt"/>
        <a:ea typeface="+mn-ea"/>
        <a:cs typeface="+mn-cs"/>
      </a:defRPr>
    </a:lvl8pPr>
    <a:lvl9pPr marL="3657052" algn="l" defTabSz="9142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1</a:t>
            </a:fld>
            <a:endParaRPr lang="en-US"/>
          </a:p>
        </p:txBody>
      </p:sp>
    </p:spTree>
    <p:extLst>
      <p:ext uri="{BB962C8B-B14F-4D97-AF65-F5344CB8AC3E}">
        <p14:creationId xmlns:p14="http://schemas.microsoft.com/office/powerpoint/2010/main" val="186521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5302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r>
              <a:rPr lang="en-US" dirty="0" smtClean="0"/>
              <a:t>Early computers (even</a:t>
            </a:r>
            <a:r>
              <a:rPr lang="en-US" baseline="0" dirty="0" smtClean="0"/>
              <a:t> the PDP-11 at times) were programmed in binary. </a:t>
            </a:r>
          </a:p>
          <a:p>
            <a:r>
              <a:rPr lang="en-US" baseline="0" dirty="0" smtClean="0"/>
              <a:t>We are going to do this also in 61C.</a:t>
            </a:r>
          </a:p>
          <a:p>
            <a:r>
              <a:rPr lang="en-US" baseline="0" dirty="0" smtClean="0"/>
              <a:t>But …</a:t>
            </a:r>
            <a:endParaRPr lang="en-US" dirty="0"/>
          </a:p>
        </p:txBody>
      </p:sp>
      <p:sp>
        <p:nvSpPr>
          <p:cNvPr id="29699" name="Rectangle 3"/>
          <p:cNvSpPr>
            <a:spLocks noGrp="1" noRot="1" noChangeAspect="1" noChangeArrowheads="1"/>
          </p:cNvSpPr>
          <p:nvPr>
            <p:ph type="sldImg"/>
          </p:nvPr>
        </p:nvSpPr>
        <p:spPr>
          <a:xfrm>
            <a:off x="400050" y="587375"/>
            <a:ext cx="6070600" cy="3416300"/>
          </a:xfrm>
        </p:spPr>
      </p:sp>
    </p:spTree>
    <p:extLst>
      <p:ext uri="{BB962C8B-B14F-4D97-AF65-F5344CB8AC3E}">
        <p14:creationId xmlns:p14="http://schemas.microsoft.com/office/powerpoint/2010/main" val="3650483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p:nvPr>
        </p:nvSpPr>
        <p:spPr>
          <a:xfrm>
            <a:off x="406400" y="585788"/>
            <a:ext cx="6069013" cy="3414712"/>
          </a:xfrm>
          <a:solidFill>
            <a:srgbClr val="FFFFFF"/>
          </a:solidFill>
          <a:ln>
            <a:solidFill>
              <a:srgbClr val="000000"/>
            </a:solidFill>
          </a:ln>
        </p:spPr>
      </p:sp>
      <p:sp>
        <p:nvSpPr>
          <p:cNvPr id="20483" name="Rectangle 3"/>
          <p:cNvSpPr>
            <a:spLocks noGrp="1" noChangeArrowheads="1"/>
          </p:cNvSpPr>
          <p:nvPr>
            <p:ph type="body" idx="1"/>
          </p:nvPr>
        </p:nvSpPr>
        <p:spPr>
          <a:solidFill>
            <a:srgbClr val="FFFFFF"/>
          </a:solidFill>
          <a:ln>
            <a:solidFill>
              <a:srgbClr val="000000"/>
            </a:solidFill>
          </a:ln>
        </p:spPr>
        <p:txBody>
          <a:bodyPr lIns="89570" tIns="44785" rIns="89570" bIns="44785"/>
          <a:lstStyle/>
          <a:p>
            <a:r>
              <a:rPr lang="en-US" dirty="0" smtClean="0"/>
              <a:t>Assembly is different</a:t>
            </a:r>
            <a:r>
              <a:rPr lang="en-US" baseline="0" dirty="0" smtClean="0"/>
              <a:t> for each computer architecture.</a:t>
            </a:r>
          </a:p>
          <a:p>
            <a:r>
              <a:rPr lang="en-US" baseline="0" dirty="0" smtClean="0"/>
              <a:t>E.g. ARM, i86, RISC-V.</a:t>
            </a:r>
          </a:p>
          <a:p>
            <a:r>
              <a:rPr lang="en-US" baseline="0" dirty="0" smtClean="0"/>
              <a:t>C is rather close to assembly, but almost independent of architecture:</a:t>
            </a:r>
          </a:p>
          <a:p>
            <a:r>
              <a:rPr lang="en-US" baseline="0" dirty="0" smtClean="0"/>
              <a:t>E.g. a C program written on RISC-V runs with few or no changes on ARM.</a:t>
            </a:r>
            <a:endParaRPr lang="en-US" dirty="0"/>
          </a:p>
        </p:txBody>
      </p:sp>
    </p:spTree>
    <p:extLst>
      <p:ext uri="{BB962C8B-B14F-4D97-AF65-F5344CB8AC3E}">
        <p14:creationId xmlns:p14="http://schemas.microsoft.com/office/powerpoint/2010/main" val="624952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r>
              <a:rPr lang="en-US" dirty="0" smtClean="0"/>
              <a:t>No classes in C</a:t>
            </a:r>
          </a:p>
          <a:p>
            <a:pPr marL="171450" indent="-171450">
              <a:buFont typeface="Arial" charset="0"/>
              <a:buChar char="•"/>
            </a:pPr>
            <a:r>
              <a:rPr lang="en-US" dirty="0" smtClean="0"/>
              <a:t>Just</a:t>
            </a:r>
            <a:r>
              <a:rPr lang="en-US" baseline="0" dirty="0" smtClean="0"/>
              <a:t> functions ”function oriented language”</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30</a:t>
            </a:fld>
            <a:endParaRPr lang="en-US"/>
          </a:p>
        </p:txBody>
      </p:sp>
    </p:spTree>
    <p:extLst>
      <p:ext uri="{BB962C8B-B14F-4D97-AF65-F5344CB8AC3E}">
        <p14:creationId xmlns:p14="http://schemas.microsoft.com/office/powerpoint/2010/main" val="1570888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685800" y="1143000"/>
            <a:ext cx="5486400" cy="3086100"/>
          </a:xfrm>
        </p:spPr>
      </p:sp>
      <p:sp>
        <p:nvSpPr>
          <p:cNvPr id="2867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795721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685800" y="1143000"/>
            <a:ext cx="5486400" cy="3086100"/>
          </a:xfrm>
        </p:spPr>
      </p:sp>
      <p:sp>
        <p:nvSpPr>
          <p:cNvPr id="30723" name="Rectangle 3"/>
          <p:cNvSpPr>
            <a:spLocks noGrp="1" noChangeArrowheads="1"/>
          </p:cNvSpPr>
          <p:nvPr>
            <p:ph type="body" idx="1"/>
          </p:nvPr>
        </p:nvSpPr>
        <p:spPr>
          <a:noFill/>
          <a:ln w="9525"/>
        </p:spPr>
        <p:txBody>
          <a:bodyPr/>
          <a:lstStyle/>
          <a:p>
            <a:r>
              <a:rPr lang="en-US" dirty="0" smtClean="0"/>
              <a:t>28:07</a:t>
            </a:r>
            <a:endParaRPr lang="en-US" dirty="0"/>
          </a:p>
        </p:txBody>
      </p:sp>
    </p:spTree>
    <p:extLst>
      <p:ext uri="{BB962C8B-B14F-4D97-AF65-F5344CB8AC3E}">
        <p14:creationId xmlns:p14="http://schemas.microsoft.com/office/powerpoint/2010/main" val="88358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 not as standardized as e.g. java</a:t>
            </a:r>
          </a:p>
          <a:p>
            <a:pPr marL="171450" indent="-171450">
              <a:buFont typeface="Arial" charset="0"/>
              <a:buChar char="•"/>
            </a:pPr>
            <a:r>
              <a:rPr lang="en-US" dirty="0" smtClean="0"/>
              <a:t>Dialect</a:t>
            </a:r>
            <a:r>
              <a:rPr lang="en-US" baseline="0" dirty="0" smtClean="0"/>
              <a:t> set by compiler options, e.g. </a:t>
            </a:r>
          </a:p>
          <a:p>
            <a:pPr marL="171450" indent="-171450">
              <a:buFont typeface="Arial" charset="0"/>
              <a:buChar char="•"/>
            </a:pPr>
            <a:r>
              <a:rPr lang="en-US" baseline="0" dirty="0" smtClean="0"/>
              <a:t>One aptly named “pedantic”</a:t>
            </a:r>
            <a:endParaRPr lang="en-US" dirty="0" smtClean="0"/>
          </a:p>
          <a:p>
            <a:pPr marL="171450" indent="-171450">
              <a:buFont typeface="Arial" charset="0"/>
              <a:buChar char="•"/>
            </a:pPr>
            <a:r>
              <a:rPr lang="en-US" dirty="0" smtClean="0"/>
              <a:t>Many (more or less standardized)</a:t>
            </a:r>
            <a:r>
              <a:rPr lang="en-US" baseline="0" dirty="0" smtClean="0"/>
              <a:t> versions</a:t>
            </a:r>
          </a:p>
          <a:p>
            <a:pPr marL="171450" indent="-171450">
              <a:buFont typeface="Arial" charset="0"/>
              <a:buChar char="•"/>
            </a:pPr>
            <a:r>
              <a:rPr lang="en-US" baseline="0" dirty="0" smtClean="0"/>
              <a:t>Could be reason when getting weird compiler errors</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37</a:t>
            </a:fld>
            <a:endParaRPr lang="en-US"/>
          </a:p>
        </p:txBody>
      </p:sp>
    </p:spTree>
    <p:extLst>
      <p:ext uri="{BB962C8B-B14F-4D97-AF65-F5344CB8AC3E}">
        <p14:creationId xmlns:p14="http://schemas.microsoft.com/office/powerpoint/2010/main" val="421688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r>
              <a:rPr lang="en-US" dirty="0" smtClean="0"/>
              <a:t>mainly</a:t>
            </a:r>
            <a:r>
              <a:rPr lang="en-US" baseline="0" dirty="0" smtClean="0"/>
              <a:t> historic relevance</a:t>
            </a:r>
          </a:p>
          <a:p>
            <a:pPr marL="171450" indent="-171450">
              <a:buFont typeface="Arial" charset="0"/>
              <a:buChar char="•"/>
            </a:pPr>
            <a:r>
              <a:rPr lang="en-US" baseline="0" dirty="0" smtClean="0"/>
              <a:t>use language features where available, e.g. </a:t>
            </a:r>
            <a:r>
              <a:rPr lang="en-US" baseline="0" dirty="0" err="1" smtClean="0"/>
              <a:t>const</a:t>
            </a:r>
            <a:r>
              <a:rPr lang="en-US" baseline="0" dirty="0" smtClean="0"/>
              <a:t> rather than #define</a:t>
            </a:r>
          </a:p>
          <a:p>
            <a:pPr marL="171450" indent="-171450">
              <a:buFont typeface="Arial" charset="0"/>
              <a:buChar char="•"/>
            </a:pPr>
            <a:r>
              <a:rPr lang="en-US" baseline="0" dirty="0" smtClean="0"/>
              <a:t>most common: #include</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38</a:t>
            </a:fld>
            <a:endParaRPr lang="en-US"/>
          </a:p>
        </p:txBody>
      </p:sp>
    </p:spTree>
    <p:extLst>
      <p:ext uri="{BB962C8B-B14F-4D97-AF65-F5344CB8AC3E}">
        <p14:creationId xmlns:p14="http://schemas.microsoft.com/office/powerpoint/2010/main" val="46480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absolutely</a:t>
            </a:r>
            <a:r>
              <a:rPr lang="en-US" baseline="0" dirty="0" smtClean="0"/>
              <a:t> need the early notification to plan ahead, for example to reserve rooms.</a:t>
            </a:r>
            <a:endParaRPr lang="en-US" dirty="0" smtClean="0"/>
          </a:p>
          <a:p>
            <a:endParaRPr lang="en-US" dirty="0" smtClean="0"/>
          </a:p>
          <a:p>
            <a:r>
              <a:rPr lang="en-US" dirty="0" smtClean="0"/>
              <a:t>We try</a:t>
            </a:r>
            <a:r>
              <a:rPr lang="en-US" baseline="0" dirty="0" smtClean="0"/>
              <a:t> to accommodate you,</a:t>
            </a:r>
          </a:p>
          <a:p>
            <a:r>
              <a:rPr lang="en-US" baseline="0" dirty="0" smtClean="0"/>
              <a:t>but have very limited resources. </a:t>
            </a:r>
          </a:p>
          <a:p>
            <a:r>
              <a:rPr lang="en-US" baseline="0" dirty="0" smtClean="0"/>
              <a:t>Because of this, we have to concentrate our resources.</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40</a:t>
            </a:fld>
            <a:endParaRPr lang="en-US"/>
          </a:p>
        </p:txBody>
      </p:sp>
    </p:spTree>
    <p:extLst>
      <p:ext uri="{BB962C8B-B14F-4D97-AF65-F5344CB8AC3E}">
        <p14:creationId xmlns:p14="http://schemas.microsoft.com/office/powerpoint/2010/main" val="1549214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smtClean="0"/>
              <a:t>C: The actual size of integer types varies by implementation. The only guarantee is that the long long is not smaller than long, which is not smaller than int, which is not smaller than short. Also, int should be the integer type that the target processor is most efficient working with. This allows great flexibility: for example, all types can be 64-bit.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45</a:t>
            </a:fld>
            <a:endParaRPr lang="en-US"/>
          </a:p>
        </p:txBody>
      </p:sp>
    </p:spTree>
    <p:extLst>
      <p:ext uri="{BB962C8B-B14F-4D97-AF65-F5344CB8AC3E}">
        <p14:creationId xmlns:p14="http://schemas.microsoft.com/office/powerpoint/2010/main" val="136840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Computers work with binary numbers.</a:t>
            </a:r>
          </a:p>
          <a:p>
            <a:r>
              <a:rPr lang="en-US" dirty="0" smtClean="0"/>
              <a:t>Digits</a:t>
            </a:r>
            <a:r>
              <a:rPr lang="en-US" baseline="0" dirty="0" smtClean="0"/>
              <a:t> are only 0 or 1. Not 0 … 9, like in decimal. </a:t>
            </a:r>
          </a:p>
          <a:p>
            <a:r>
              <a:rPr lang="en-US" baseline="0" dirty="0" smtClean="0"/>
              <a:t>Since we work close to the hardware, we occasionally deal with binary numbers.</a:t>
            </a:r>
          </a:p>
          <a:p>
            <a:endParaRPr lang="en-US" baseline="0" dirty="0" smtClean="0"/>
          </a:p>
          <a:p>
            <a:r>
              <a:rPr lang="en-US" baseline="0" dirty="0" smtClean="0"/>
              <a:t>Frequently we want to convert between decimal and binary. Many ways to do this. Here I show you a simple approach. If you are familiar with something else, use that.</a:t>
            </a:r>
          </a:p>
          <a:p>
            <a:endParaRPr lang="en-US" baseline="0" dirty="0" smtClean="0"/>
          </a:p>
          <a:p>
            <a:r>
              <a:rPr lang="en-US" baseline="0" dirty="0" smtClean="0"/>
              <a:t>B-&gt;D</a:t>
            </a:r>
          </a:p>
          <a:p>
            <a:pPr marL="228600" indent="-228600">
              <a:buFont typeface="+mj-lt"/>
              <a:buAutoNum type="arabicPeriod"/>
            </a:pPr>
            <a:r>
              <a:rPr lang="en-US" baseline="0" dirty="0" smtClean="0"/>
              <a:t>Binary number goes in left column. LSB at the top.</a:t>
            </a:r>
          </a:p>
          <a:p>
            <a:pPr marL="228600" indent="-228600">
              <a:buFont typeface="+mj-lt"/>
              <a:buAutoNum type="arabicPeriod"/>
            </a:pPr>
            <a:r>
              <a:rPr lang="en-US" baseline="0" dirty="0" smtClean="0"/>
              <a:t>Determine decimal value of each digit.</a:t>
            </a:r>
          </a:p>
          <a:p>
            <a:pPr marL="228600" indent="-228600">
              <a:buFont typeface="+mj-lt"/>
              <a:buAutoNum type="arabicPeriod"/>
            </a:pPr>
            <a:r>
              <a:rPr lang="en-US" baseline="0" dirty="0" smtClean="0"/>
              <a:t>Sum up the individual values.</a:t>
            </a:r>
          </a:p>
          <a:p>
            <a:pPr marL="228600" indent="-228600">
              <a:buFont typeface="+mj-lt"/>
              <a:buAutoNum type="arabicPeriod"/>
            </a:pPr>
            <a:endParaRPr lang="en-US" baseline="0" dirty="0" smtClean="0"/>
          </a:p>
          <a:p>
            <a:pPr marL="0" indent="0">
              <a:buFont typeface="+mj-lt"/>
              <a:buNone/>
            </a:pPr>
            <a:r>
              <a:rPr lang="en-US" baseline="0" dirty="0" smtClean="0"/>
              <a:t>D-&gt;B</a:t>
            </a:r>
          </a:p>
          <a:p>
            <a:pPr marL="228600" indent="-228600">
              <a:buFont typeface="+mj-lt"/>
              <a:buAutoNum type="arabicPeriod"/>
            </a:pPr>
            <a:r>
              <a:rPr lang="en-US" baseline="0" dirty="0" smtClean="0"/>
              <a:t>Start with decimal value. </a:t>
            </a:r>
          </a:p>
          <a:p>
            <a:pPr marL="228600" indent="-228600">
              <a:buFont typeface="+mj-lt"/>
              <a:buAutoNum type="arabicPeriod"/>
            </a:pPr>
            <a:r>
              <a:rPr lang="en-US" baseline="0" dirty="0" smtClean="0"/>
              <a:t>Binary digit is 1 if decimal is odd, 0 otherwise.</a:t>
            </a:r>
          </a:p>
          <a:p>
            <a:pPr marL="228600" indent="-228600">
              <a:buFont typeface="+mj-lt"/>
              <a:buAutoNum type="arabicPeriod"/>
            </a:pPr>
            <a:r>
              <a:rPr lang="en-US" baseline="0" dirty="0" smtClean="0"/>
              <a:t>Divide by 10, ignore fraction. Repeat down to 1.</a:t>
            </a:r>
          </a:p>
          <a:p>
            <a:pPr marL="228600" indent="-228600">
              <a:buFont typeface="+mj-lt"/>
              <a:buAutoNum type="arabicPeriod"/>
            </a:pPr>
            <a:r>
              <a:rPr lang="en-US" baseline="0" dirty="0" smtClean="0"/>
              <a:t>Collect binary digits. MSB is at bottom.</a:t>
            </a:r>
          </a:p>
        </p:txBody>
      </p:sp>
      <p:sp>
        <p:nvSpPr>
          <p:cNvPr id="4" name="Slide Number Placeholder 3"/>
          <p:cNvSpPr>
            <a:spLocks noGrp="1"/>
          </p:cNvSpPr>
          <p:nvPr>
            <p:ph type="sldNum" sz="quarter" idx="10"/>
          </p:nvPr>
        </p:nvSpPr>
        <p:spPr/>
        <p:txBody>
          <a:bodyPr/>
          <a:lstStyle/>
          <a:p>
            <a:fld id="{EF97FDFF-7B9F-7D4D-BFC0-AAD1F3D3D3CB}"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69687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bytes</a:t>
            </a:r>
            <a:r>
              <a:rPr lang="en-US" baseline="0" dirty="0" smtClean="0"/>
              <a:t> 8 bits (modern computers)</a:t>
            </a:r>
          </a:p>
          <a:p>
            <a:r>
              <a:rPr lang="en-US" baseline="0" dirty="0" smtClean="0"/>
              <a:t>try on other computers </a:t>
            </a:r>
            <a:r>
              <a:rPr lang="en-US" baseline="0" smtClean="0"/>
              <a:t>(Arduino, anyone?)</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46</a:t>
            </a:fld>
            <a:endParaRPr lang="en-US"/>
          </a:p>
        </p:txBody>
      </p:sp>
    </p:spTree>
    <p:extLst>
      <p:ext uri="{BB962C8B-B14F-4D97-AF65-F5344CB8AC3E}">
        <p14:creationId xmlns:p14="http://schemas.microsoft.com/office/powerpoint/2010/main" val="1883006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xfrm>
            <a:off x="400050" y="587375"/>
            <a:ext cx="6070600" cy="3414713"/>
          </a:xfrm>
          <a:solidFill>
            <a:srgbClr val="FFFFFF"/>
          </a:solidFill>
          <a:ln>
            <a:solidFill>
              <a:srgbClr val="000000"/>
            </a:solidFill>
          </a:ln>
        </p:spPr>
      </p:sp>
      <p:sp>
        <p:nvSpPr>
          <p:cNvPr id="61443"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1190303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charset="0"/>
              <a:buChar char="•"/>
            </a:pPr>
            <a:r>
              <a:rPr lang="en-US" dirty="0" smtClean="0"/>
              <a:t>C</a:t>
            </a:r>
            <a:r>
              <a:rPr lang="en-US" baseline="0" dirty="0" smtClean="0"/>
              <a:t> does not initialize variables</a:t>
            </a:r>
          </a:p>
          <a:p>
            <a:pPr marL="171450" indent="-171450">
              <a:buFont typeface="Arial" charset="0"/>
              <a:buChar char="•"/>
            </a:pPr>
            <a:r>
              <a:rPr lang="en-US" baseline="0" dirty="0" smtClean="0"/>
              <a:t>Unlike Java, which sets integer values to zero</a:t>
            </a:r>
          </a:p>
          <a:p>
            <a:pPr marL="171450" indent="-171450">
              <a:buFont typeface="Arial" charset="0"/>
              <a:buChar char="•"/>
            </a:pPr>
            <a:r>
              <a:rPr lang="en-US" baseline="0" dirty="0" smtClean="0"/>
              <a:t>Value of initialized variables is totally arbitrary</a:t>
            </a:r>
          </a:p>
          <a:p>
            <a:pPr marL="628650" lvl="1" indent="-171450">
              <a:buFont typeface="Arial" charset="0"/>
              <a:buChar char="•"/>
            </a:pPr>
            <a:r>
              <a:rPr lang="en-US" dirty="0" smtClean="0"/>
              <a:t>Can</a:t>
            </a:r>
            <a:r>
              <a:rPr lang="en-US" baseline="0" dirty="0" smtClean="0"/>
              <a:t> be different each time program is executed</a:t>
            </a:r>
          </a:p>
          <a:p>
            <a:pPr marL="628650" lvl="1" indent="-171450">
              <a:buFont typeface="Arial" charset="0"/>
              <a:buChar char="•"/>
            </a:pPr>
            <a:r>
              <a:rPr lang="en-US" baseline="0" dirty="0" smtClean="0"/>
              <a:t>Can result in behavior that is hard to reproduce</a:t>
            </a:r>
          </a:p>
          <a:p>
            <a:pPr marL="171450" lvl="0" indent="-171450">
              <a:buFont typeface="Arial" charset="0"/>
              <a:buChar char="•"/>
            </a:pPr>
            <a:r>
              <a:rPr lang="en-US" baseline="0" dirty="0" smtClean="0"/>
              <a:t>Solution: always set initial value (even when not used)</a:t>
            </a:r>
          </a:p>
        </p:txBody>
      </p:sp>
      <p:sp>
        <p:nvSpPr>
          <p:cNvPr id="4" name="Slide Number Placeholder 3"/>
          <p:cNvSpPr>
            <a:spLocks noGrp="1"/>
          </p:cNvSpPr>
          <p:nvPr>
            <p:ph type="sldNum" sz="quarter" idx="10"/>
          </p:nvPr>
        </p:nvSpPr>
        <p:spPr/>
        <p:txBody>
          <a:bodyPr/>
          <a:lstStyle/>
          <a:p>
            <a:fld id="{F90BD9A7-939F-844E-AA9E-BD9AA1552764}" type="slidenum">
              <a:rPr lang="en-US" smtClean="0"/>
              <a:t>49</a:t>
            </a:fld>
            <a:endParaRPr lang="en-US"/>
          </a:p>
        </p:txBody>
      </p:sp>
    </p:spTree>
    <p:extLst>
      <p:ext uri="{BB962C8B-B14F-4D97-AF65-F5344CB8AC3E}">
        <p14:creationId xmlns:p14="http://schemas.microsoft.com/office/powerpoint/2010/main" val="1676386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685800" y="1143000"/>
            <a:ext cx="5486400" cy="3086100"/>
          </a:xfrm>
        </p:spPr>
      </p:sp>
      <p:sp>
        <p:nvSpPr>
          <p:cNvPr id="24579" name="Rectangle 3"/>
          <p:cNvSpPr>
            <a:spLocks noGrp="1" noChangeArrowheads="1"/>
          </p:cNvSpPr>
          <p:nvPr>
            <p:ph type="body" idx="1"/>
          </p:nvPr>
        </p:nvSpPr>
        <p:spPr>
          <a:noFill/>
          <a:ln w="9525"/>
        </p:spPr>
        <p:txBody>
          <a:bodyPr/>
          <a:lstStyle/>
          <a:p>
            <a:r>
              <a:rPr lang="en-US" dirty="0" smtClean="0"/>
              <a:t>Even though C is</a:t>
            </a:r>
            <a:r>
              <a:rPr lang="en-US" baseline="0" dirty="0" smtClean="0"/>
              <a:t> a simple language, there is more to it than what is covered in the lecture.</a:t>
            </a:r>
          </a:p>
          <a:p>
            <a:r>
              <a:rPr lang="en-US" baseline="0" dirty="0" smtClean="0"/>
              <a:t>E.g. control structures like for loop, an operator precedence.</a:t>
            </a:r>
          </a:p>
          <a:p>
            <a:endParaRPr lang="en-US" baseline="0" dirty="0" smtClean="0"/>
          </a:p>
          <a:p>
            <a:r>
              <a:rPr lang="en-US" baseline="0" dirty="0" smtClean="0"/>
              <a:t>Consult other resources, e.g. the reference book.</a:t>
            </a:r>
          </a:p>
          <a:p>
            <a:endParaRPr lang="en-US" dirty="0" smtClean="0"/>
          </a:p>
          <a:p>
            <a:r>
              <a:rPr lang="en-US" dirty="0" smtClean="0"/>
              <a:t>The following</a:t>
            </a:r>
            <a:r>
              <a:rPr lang="en-US" baseline="0" dirty="0" smtClean="0"/>
              <a:t> </a:t>
            </a:r>
            <a:r>
              <a:rPr lang="en-US" dirty="0" smtClean="0"/>
              <a:t>two lectures focus on two aspe</a:t>
            </a:r>
            <a:r>
              <a:rPr lang="en-US" baseline="0" dirty="0" smtClean="0"/>
              <a:t>cts of C that are particularly relevant to computer architecture and writing fast code:</a:t>
            </a:r>
          </a:p>
          <a:p>
            <a:pPr marL="171450" indent="-171450">
              <a:buFont typeface="Arial" charset="0"/>
              <a:buChar char="•"/>
            </a:pPr>
            <a:r>
              <a:rPr lang="en-US" baseline="0" dirty="0" smtClean="0"/>
              <a:t>…</a:t>
            </a:r>
            <a:endParaRPr lang="en-US" dirty="0"/>
          </a:p>
        </p:txBody>
      </p:sp>
    </p:spTree>
    <p:extLst>
      <p:ext uri="{BB962C8B-B14F-4D97-AF65-F5344CB8AC3E}">
        <p14:creationId xmlns:p14="http://schemas.microsoft.com/office/powerpoint/2010/main" val="549697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xfrm>
            <a:off x="400050" y="587375"/>
            <a:ext cx="6070600" cy="3414713"/>
          </a:xfrm>
          <a:solidFill>
            <a:srgbClr val="FFFFFF"/>
          </a:solidFill>
          <a:ln>
            <a:solidFill>
              <a:srgbClr val="000000"/>
            </a:solidFill>
          </a:ln>
        </p:spPr>
      </p:sp>
      <p:sp>
        <p:nvSpPr>
          <p:cNvPr id="55299"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extLst>
      <p:ext uri="{BB962C8B-B14F-4D97-AF65-F5344CB8AC3E}">
        <p14:creationId xmlns:p14="http://schemas.microsoft.com/office/powerpoint/2010/main" val="295768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Familiar</a:t>
            </a:r>
            <a:r>
              <a:rPr lang="en-US" baseline="0" dirty="0"/>
              <a:t> decimal notation: just prepend minus sign to signify negative value.</a:t>
            </a:r>
          </a:p>
          <a:p>
            <a:r>
              <a:rPr lang="en-US" baseline="0" dirty="0"/>
              <a:t>It’s like an extra bit reserved to indicating the sign.</a:t>
            </a:r>
          </a:p>
          <a:p>
            <a:r>
              <a:rPr lang="en-US" baseline="0" dirty="0"/>
              <a:t>No change to magnitude.</a:t>
            </a:r>
          </a:p>
          <a:p>
            <a:endParaRPr lang="en-US" baseline="0" dirty="0"/>
          </a:p>
          <a:p>
            <a:r>
              <a:rPr lang="en-US" baseline="0" dirty="0"/>
              <a:t>Could do the same with binary numbers.</a:t>
            </a:r>
          </a:p>
          <a:p>
            <a:r>
              <a:rPr lang="en-US" baseline="0" dirty="0" smtClean="0"/>
              <a:t>Unfortunately the result is a nightmare:</a:t>
            </a:r>
            <a:endParaRPr lang="en-US" baseline="0" dirty="0"/>
          </a:p>
          <a:p>
            <a:pPr marL="171450" indent="-171450">
              <a:buFontTx/>
              <a:buChar char="-"/>
            </a:pPr>
            <a:r>
              <a:rPr lang="en-US" baseline="0" dirty="0"/>
              <a:t>rules of addition depend on signs of operands</a:t>
            </a:r>
          </a:p>
          <a:p>
            <a:pPr marL="171450" indent="-171450">
              <a:buFontTx/>
              <a:buChar char="-"/>
            </a:pPr>
            <a:r>
              <a:rPr lang="en-US" baseline="0" dirty="0"/>
              <a:t>two representations for zero: + and minus. Cannot just compare bits to determine equality!</a:t>
            </a:r>
          </a:p>
          <a:p>
            <a:pPr marL="171450" indent="-171450">
              <a:buFontTx/>
              <a:buChar char="-"/>
            </a:pPr>
            <a:endParaRPr lang="en-US" baseline="0" dirty="0"/>
          </a:p>
          <a:p>
            <a:pPr marL="0" indent="0">
              <a:buFontTx/>
              <a:buNone/>
            </a:pPr>
            <a:r>
              <a:rPr lang="en-US" baseline="0" dirty="0"/>
              <a:t>It’s possible to build computers that use signed-magnitude integers.</a:t>
            </a:r>
          </a:p>
          <a:p>
            <a:pPr marL="0" indent="0">
              <a:buFontTx/>
              <a:buNone/>
            </a:pPr>
            <a:r>
              <a:rPr lang="en-US" baseline="0" dirty="0"/>
              <a:t>But this adds complexity to the hardware doing arithmetic</a:t>
            </a:r>
            <a:r>
              <a:rPr lang="en-US" baseline="0" dirty="0" smtClean="0"/>
              <a:t>.</a:t>
            </a:r>
          </a:p>
          <a:p>
            <a:pPr marL="0" indent="0">
              <a:buFontTx/>
              <a:buNone/>
            </a:pPr>
            <a:r>
              <a:rPr lang="en-US" baseline="0" dirty="0" smtClean="0"/>
              <a:t>Just like programmer hates slow algorithms, computer architect hates slow hardware.</a:t>
            </a:r>
            <a:endParaRPr lang="en-US" baseline="0" dirty="0"/>
          </a:p>
          <a:p>
            <a:pPr marL="0" indent="0">
              <a:buFontTx/>
              <a:buNone/>
            </a:pPr>
            <a:r>
              <a:rPr lang="en-US" baseline="0" dirty="0"/>
              <a:t>Complexity reduces speed (maximum frequency at which operations can be performed). Or increases power dissipation. And size. And cost.</a:t>
            </a:r>
          </a:p>
          <a:p>
            <a:pPr marL="0" indent="0">
              <a:buFontTx/>
              <a:buNone/>
            </a:pPr>
            <a:endParaRPr lang="en-US" baseline="0" dirty="0"/>
          </a:p>
          <a:p>
            <a:pPr marL="0" indent="0">
              <a:buFontTx/>
              <a:buNone/>
            </a:pPr>
            <a:r>
              <a:rPr lang="en-US" baseline="0" dirty="0"/>
              <a:t>Fortunately there is a better way!</a:t>
            </a:r>
          </a:p>
        </p:txBody>
      </p:sp>
      <p:sp>
        <p:nvSpPr>
          <p:cNvPr id="4" name="Slide Number Placeholder 3"/>
          <p:cNvSpPr>
            <a:spLocks noGrp="1"/>
          </p:cNvSpPr>
          <p:nvPr>
            <p:ph type="sldNum" sz="quarter" idx="10"/>
          </p:nvPr>
        </p:nvSpPr>
        <p:spPr/>
        <p:txBody>
          <a:bodyPr/>
          <a:lstStyle/>
          <a:p>
            <a:fld id="{F90BD9A7-939F-844E-AA9E-BD9AA1552764}"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85255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79450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dirty="0"/>
              <a:t>How</a:t>
            </a:r>
            <a:r>
              <a:rPr lang="en-US" baseline="0" dirty="0"/>
              <a:t> do we determine the bit pattern of a negative number?</a:t>
            </a:r>
          </a:p>
          <a:p>
            <a:r>
              <a:rPr lang="en-US" baseline="0" dirty="0"/>
              <a:t>We cannot just flip the MSB!</a:t>
            </a:r>
          </a:p>
          <a:p>
            <a:endParaRPr lang="en-US" baseline="0" dirty="0"/>
          </a:p>
          <a:p>
            <a:r>
              <a:rPr lang="en-US" baseline="0" dirty="0"/>
              <a:t>Turns out it’s very simple</a:t>
            </a:r>
            <a:r>
              <a:rPr lang="en-US" baseline="0" dirty="0" smtClean="0"/>
              <a:t>.</a:t>
            </a:r>
          </a:p>
          <a:p>
            <a:r>
              <a:rPr lang="en-US" baseline="0" dirty="0" smtClean="0"/>
              <a:t>To go from unsigned to signed, we had to add 2^N. For signed to two’s complement, we subtract from 2^N. Here N=4, hence we subtract from 16.</a:t>
            </a:r>
          </a:p>
          <a:p>
            <a:endParaRPr lang="en-US" baseline="0" dirty="0" smtClean="0"/>
          </a:p>
          <a:p>
            <a:r>
              <a:rPr lang="en-US" baseline="0" dirty="0" smtClean="0"/>
              <a:t>Of course we can do it also convert the negative two’s complement number back to the corresponding positive value. And get what we started from.</a:t>
            </a:r>
          </a:p>
          <a:p>
            <a:endParaRPr lang="en-US" baseline="0" dirty="0" smtClean="0"/>
          </a:p>
          <a:p>
            <a:r>
              <a:rPr lang="en-US" baseline="0" dirty="0" smtClean="0"/>
              <a:t>The subtraction is tedious: since all but the MSB are 0, we have to do a lot of “borrowing”.</a:t>
            </a:r>
          </a:p>
          <a:p>
            <a:endParaRPr lang="en-US" baseline="0" dirty="0" smtClean="0"/>
          </a:p>
          <a:p>
            <a:r>
              <a:rPr lang="en-US" baseline="0" dirty="0" smtClean="0"/>
              <a:t>Let’s try something different.</a:t>
            </a:r>
          </a:p>
          <a:p>
            <a:r>
              <a:rPr lang="en-US" baseline="0" dirty="0" smtClean="0"/>
              <a:t>Subtract from 15, 2^N-1. Now all digits are one and the subtraction is trivial. In fact, in binary it’s just an inversion.</a:t>
            </a:r>
          </a:p>
          <a:p>
            <a:r>
              <a:rPr lang="en-US" baseline="0" dirty="0" smtClean="0"/>
              <a:t>Well, that was easy. Only the result was wrong.</a:t>
            </a:r>
          </a:p>
          <a:p>
            <a:r>
              <a:rPr lang="en-US" baseline="0" dirty="0" smtClean="0"/>
              <a:t>But that’s easily fixed by adding the one we missed by subtracting from 15 instead of 16.</a:t>
            </a:r>
          </a:p>
          <a:p>
            <a:r>
              <a:rPr lang="en-US" baseline="0" dirty="0" smtClean="0"/>
              <a:t>Adding 1 is easy. The result is the same as with the brute force method.</a:t>
            </a:r>
          </a:p>
          <a:p>
            <a:endParaRPr lang="en-US" baseline="0" dirty="0" smtClean="0"/>
          </a:p>
          <a:p>
            <a:r>
              <a:rPr lang="en-US" baseline="0" dirty="0" smtClean="0"/>
              <a:t>If you build a computer, which approach do you use?</a:t>
            </a:r>
          </a:p>
        </p:txBody>
      </p:sp>
      <p:sp>
        <p:nvSpPr>
          <p:cNvPr id="4" name="Slide Number Placeholder 3"/>
          <p:cNvSpPr>
            <a:spLocks noGrp="1"/>
          </p:cNvSpPr>
          <p:nvPr>
            <p:ph type="sldNum" sz="quarter" idx="10"/>
          </p:nvPr>
        </p:nvSpPr>
        <p:spPr/>
        <p:txBody>
          <a:bodyPr/>
          <a:lstStyle/>
          <a:p>
            <a:fld id="{F90BD9A7-939F-844E-AA9E-BD9AA1552764}"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05801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-31</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92052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let’s try addition.</a:t>
            </a:r>
          </a:p>
          <a:p>
            <a:endParaRPr lang="en-US" dirty="0"/>
          </a:p>
          <a:p>
            <a:r>
              <a:rPr lang="en-US" dirty="0"/>
              <a:t>Note there are no special rules</a:t>
            </a:r>
            <a:r>
              <a:rPr lang="en-US" baseline="0" dirty="0"/>
              <a:t> for negative numbers.</a:t>
            </a:r>
          </a:p>
          <a:p>
            <a:r>
              <a:rPr lang="en-US" baseline="0" dirty="0"/>
              <a:t>Everything just comes out right.</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22746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With</a:t>
            </a:r>
            <a:r>
              <a:rPr lang="en-US" baseline="0" dirty="0"/>
              <a:t> one caveat: since computer numbers have a finite number of bits, </a:t>
            </a:r>
          </a:p>
          <a:p>
            <a:r>
              <a:rPr lang="en-US" baseline="0" dirty="0"/>
              <a:t>the results of addition can exceed the maximum number that can be represented.</a:t>
            </a:r>
          </a:p>
          <a:p>
            <a:endParaRPr lang="en-US" baseline="0" dirty="0"/>
          </a:p>
          <a:p>
            <a:r>
              <a:rPr lang="en-US" baseline="0" dirty="0"/>
              <a:t>With only 4 bits, that’s very easy.</a:t>
            </a:r>
          </a:p>
          <a:p>
            <a:r>
              <a:rPr lang="en-US" baseline="0" dirty="0"/>
              <a:t>Of course, we could just use 8, 16, or even 32 bits to make overflow less likely.</a:t>
            </a:r>
          </a:p>
          <a:p>
            <a:r>
              <a:rPr lang="en-US" baseline="0" dirty="0"/>
              <a:t>But even with 64 bit numbers, overflow is possible.</a:t>
            </a:r>
          </a:p>
          <a:p>
            <a:endParaRPr lang="en-US" baseline="0" dirty="0"/>
          </a:p>
          <a:p>
            <a:r>
              <a:rPr lang="en-US" baseline="0" dirty="0"/>
              <a:t>Let’s look at a few examples, for signed and unsigned integers. We again stick to just 4 bits to make everything fit on the page and in our heads.</a:t>
            </a:r>
          </a:p>
          <a:p>
            <a:endParaRPr lang="en-US" baseline="0" dirty="0"/>
          </a:p>
          <a:p>
            <a:r>
              <a:rPr lang="en-US" baseline="0" dirty="0"/>
              <a:t>For unsigned numbers it’s easy: the carry-out indicates overflow.</a:t>
            </a:r>
          </a:p>
          <a:p>
            <a:endParaRPr lang="en-US" baseline="0" dirty="0"/>
          </a:p>
          <a:p>
            <a:r>
              <a:rPr lang="en-US" baseline="0" dirty="0"/>
              <a:t>For signed numbers that’s not the case. Actually, it’s not immediately obvious how to detect overflow for addition of two’s complement numbers.</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01214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little</a:t>
            </a:r>
            <a:r>
              <a:rPr lang="en-US" baseline="0" dirty="0"/>
              <a:t> more investigation shows that the rules are not really complicated </a:t>
            </a:r>
            <a:r>
              <a:rPr lang="is-IS" baseline="0" dirty="0"/>
              <a:t>…</a:t>
            </a:r>
          </a:p>
          <a:p>
            <a:endParaRPr lang="is-IS" baseline="0" dirty="0"/>
          </a:p>
          <a:p>
            <a:r>
              <a:rPr lang="is-IS" baseline="0" dirty="0"/>
              <a:t>But we must remember that they are DIFFERENT for unsigned and signed numbers</a:t>
            </a:r>
            <a:r>
              <a:rPr lang="is-IS" baseline="0" dirty="0" smtClean="0"/>
              <a:t>!</a:t>
            </a:r>
          </a:p>
          <a:p>
            <a:r>
              <a:rPr lang="is-IS" baseline="0" dirty="0" smtClean="0"/>
              <a:t>Acceptable tradeoff for making addition simple and fast</a:t>
            </a:r>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47812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a:xfrm>
            <a:off x="2672862" y="4767267"/>
            <a:ext cx="3950676" cy="273844"/>
          </a:xfrm>
          <a:prstGeom prst="rect">
            <a:avLst/>
          </a:prstGeom>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a:t>
            </a:fld>
            <a:endParaRPr lang="en-US"/>
          </a:p>
        </p:txBody>
      </p:sp>
      <p:sp>
        <p:nvSpPr>
          <p:cNvPr id="7" name="Title 1"/>
          <p:cNvSpPr>
            <a:spLocks noGrp="1"/>
          </p:cNvSpPr>
          <p:nvPr>
            <p:ph type="title"/>
          </p:nvPr>
        </p:nvSpPr>
        <p:spPr>
          <a:xfrm>
            <a:off x="222741" y="573211"/>
            <a:ext cx="8628184" cy="2143616"/>
          </a:xfrm>
        </p:spPr>
        <p:txBody>
          <a:bodyPr/>
          <a:lstStyle>
            <a:lvl1pPr algn="ctr">
              <a:defRPr/>
            </a:lvl1pPr>
          </a:lstStyle>
          <a:p>
            <a:r>
              <a:rPr lang="en-US" smtClean="0"/>
              <a:t>Click to edit Master title style</a:t>
            </a:r>
            <a:endParaRPr lang="en-US" dirty="0"/>
          </a:p>
        </p:txBody>
      </p:sp>
      <p:sp>
        <p:nvSpPr>
          <p:cNvPr id="15" name="Content Placeholder 14"/>
          <p:cNvSpPr>
            <a:spLocks noGrp="1"/>
          </p:cNvSpPr>
          <p:nvPr>
            <p:ph sz="quarter" idx="13"/>
          </p:nvPr>
        </p:nvSpPr>
        <p:spPr>
          <a:xfrm>
            <a:off x="222254" y="3183345"/>
            <a:ext cx="8628063" cy="1136176"/>
          </a:xfrm>
        </p:spPr>
        <p:txBody>
          <a:bodyPr>
            <a:normAutofit/>
          </a:bodyPr>
          <a:lstStyle>
            <a:lvl1pPr marL="0" indent="0" algn="ctr">
              <a:buNone/>
              <a:defRPr sz="3200">
                <a:solidFill>
                  <a:srgbClr val="0070C0"/>
                </a:solidFill>
              </a:defRPr>
            </a:lvl1pPr>
            <a:lvl2pPr marL="457130" indent="0" algn="ctr">
              <a:buNone/>
              <a:defRPr/>
            </a:lvl2pPr>
            <a:lvl3pPr marL="914265" indent="0" algn="ctr">
              <a:buNone/>
              <a:defRPr/>
            </a:lvl3pPr>
            <a:lvl4pPr marL="1371396" indent="0" algn="ctr">
              <a:buNone/>
              <a:defRPr/>
            </a:lvl4pPr>
            <a:lvl5pPr marL="1828529" indent="0" algn="ctr">
              <a:buNone/>
              <a:defRPr/>
            </a:lvl5pPr>
          </a:lstStyle>
          <a:p>
            <a:pPr lvl="0"/>
            <a:r>
              <a:rPr lang="en-US" smtClean="0"/>
              <a:t>Click to edit Master text styles</a:t>
            </a:r>
          </a:p>
        </p:txBody>
      </p:sp>
    </p:spTree>
    <p:extLst>
      <p:ext uri="{BB962C8B-B14F-4D97-AF65-F5344CB8AC3E}">
        <p14:creationId xmlns:p14="http://schemas.microsoft.com/office/powerpoint/2010/main" val="96471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40954-B576-9D4D-A4A4-BAF4EBC7B2C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Footer Placeholder 4"/>
          <p:cNvSpPr>
            <a:spLocks noGrp="1"/>
          </p:cNvSpPr>
          <p:nvPr>
            <p:ph type="ftr" sz="quarter" idx="3"/>
          </p:nvPr>
        </p:nvSpPr>
        <p:spPr>
          <a:xfrm>
            <a:off x="3124200" y="4767267"/>
            <a:ext cx="2895600" cy="273844"/>
          </a:xfrm>
          <a:prstGeom prst="rect">
            <a:avLst/>
          </a:prstGeom>
        </p:spPr>
        <p:txBody>
          <a:bodyPr vert="horz" lIns="68573" tIns="34289" rIns="68573"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310842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57" indent="0">
              <a:buNone/>
              <a:defRPr sz="1400">
                <a:solidFill>
                  <a:schemeClr val="tx1">
                    <a:tint val="75000"/>
                  </a:schemeClr>
                </a:solidFill>
              </a:defRPr>
            </a:lvl2pPr>
            <a:lvl3pPr marL="685715" indent="0">
              <a:buNone/>
              <a:defRPr sz="1200">
                <a:solidFill>
                  <a:schemeClr val="tx1">
                    <a:tint val="75000"/>
                  </a:schemeClr>
                </a:solidFill>
              </a:defRPr>
            </a:lvl3pPr>
            <a:lvl4pPr marL="1028573" indent="0">
              <a:buNone/>
              <a:defRPr sz="1100">
                <a:solidFill>
                  <a:schemeClr val="tx1">
                    <a:tint val="75000"/>
                  </a:schemeClr>
                </a:solidFill>
              </a:defRPr>
            </a:lvl4pPr>
            <a:lvl5pPr marL="1371430" indent="0">
              <a:buNone/>
              <a:defRPr sz="1100">
                <a:solidFill>
                  <a:schemeClr val="tx1">
                    <a:tint val="75000"/>
                  </a:schemeClr>
                </a:solidFill>
              </a:defRPr>
            </a:lvl5pPr>
            <a:lvl6pPr marL="1714289" indent="0">
              <a:buNone/>
              <a:defRPr sz="1100">
                <a:solidFill>
                  <a:schemeClr val="tx1">
                    <a:tint val="75000"/>
                  </a:schemeClr>
                </a:solidFill>
              </a:defRPr>
            </a:lvl6pPr>
            <a:lvl7pPr marL="2057144" indent="0">
              <a:buNone/>
              <a:defRPr sz="1100">
                <a:solidFill>
                  <a:schemeClr val="tx1">
                    <a:tint val="75000"/>
                  </a:schemeClr>
                </a:solidFill>
              </a:defRPr>
            </a:lvl7pPr>
            <a:lvl8pPr marL="2400000" indent="0">
              <a:buNone/>
              <a:defRPr sz="1100">
                <a:solidFill>
                  <a:schemeClr val="tx1">
                    <a:tint val="75000"/>
                  </a:schemeClr>
                </a:solidFill>
              </a:defRPr>
            </a:lvl8pPr>
            <a:lvl9pPr marL="2742857"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D84B5-E081-4443-9C9D-23B64540996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Footer Placeholder 4"/>
          <p:cNvSpPr>
            <a:spLocks noGrp="1"/>
          </p:cNvSpPr>
          <p:nvPr>
            <p:ph type="ftr" sz="quarter" idx="3"/>
          </p:nvPr>
        </p:nvSpPr>
        <p:spPr>
          <a:xfrm>
            <a:off x="3124200" y="4767267"/>
            <a:ext cx="2895600" cy="273844"/>
          </a:xfrm>
          <a:prstGeom prst="rect">
            <a:avLst/>
          </a:prstGeom>
        </p:spPr>
        <p:txBody>
          <a:bodyPr vert="horz" lIns="68573" tIns="34289" rIns="68573"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93738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4"/>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4"/>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03B415-761D-814B-B6F6-D8584C5DFB68}"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Footer Placeholder 4"/>
          <p:cNvSpPr>
            <a:spLocks noGrp="1"/>
          </p:cNvSpPr>
          <p:nvPr>
            <p:ph type="ftr" sz="quarter" idx="3"/>
          </p:nvPr>
        </p:nvSpPr>
        <p:spPr>
          <a:xfrm>
            <a:off x="3124200" y="4767267"/>
            <a:ext cx="2895600" cy="273844"/>
          </a:xfrm>
          <a:prstGeom prst="rect">
            <a:avLst/>
          </a:prstGeom>
        </p:spPr>
        <p:txBody>
          <a:bodyPr vert="horz" lIns="68573" tIns="34289" rIns="68573"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1742353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151338"/>
            <a:ext cx="4041775" cy="479822"/>
          </a:xfrm>
        </p:spPr>
        <p:txBody>
          <a:bodyPr anchor="b"/>
          <a:lstStyle>
            <a:lvl1pPr marL="0" indent="0">
              <a:buNone/>
              <a:defRPr sz="18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9"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4CC544-E270-624B-A146-427A1328771C}"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Footer Placeholder 4"/>
          <p:cNvSpPr>
            <a:spLocks noGrp="1"/>
          </p:cNvSpPr>
          <p:nvPr>
            <p:ph type="ftr" sz="quarter" idx="13"/>
          </p:nvPr>
        </p:nvSpPr>
        <p:spPr>
          <a:xfrm>
            <a:off x="3124200" y="4767267"/>
            <a:ext cx="2895600" cy="273844"/>
          </a:xfrm>
          <a:prstGeom prst="rect">
            <a:avLst/>
          </a:prstGeom>
        </p:spPr>
        <p:txBody>
          <a:bodyPr vert="horz" lIns="68573" tIns="34289" rIns="68573"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99587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F9BDF-98D8-2E40-B9CD-119F66CA07F0}"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6" name="Footer Placeholder 4"/>
          <p:cNvSpPr>
            <a:spLocks noGrp="1"/>
          </p:cNvSpPr>
          <p:nvPr>
            <p:ph type="ftr" sz="quarter" idx="3"/>
          </p:nvPr>
        </p:nvSpPr>
        <p:spPr>
          <a:xfrm>
            <a:off x="3124200" y="4767267"/>
            <a:ext cx="2895600" cy="273844"/>
          </a:xfrm>
          <a:prstGeom prst="rect">
            <a:avLst/>
          </a:prstGeom>
        </p:spPr>
        <p:txBody>
          <a:bodyPr vert="horz" lIns="68573" tIns="34289" rIns="68573"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386214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B255F-2FE0-274D-998F-31FB20EFB046}"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68573" tIns="34289" rIns="68573"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4164825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90"/>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813"/>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100"/>
            </a:lvl1pPr>
            <a:lvl2pPr marL="342857" indent="0">
              <a:buNone/>
              <a:defRPr sz="900"/>
            </a:lvl2pPr>
            <a:lvl3pPr marL="685715" indent="0">
              <a:buNone/>
              <a:defRPr sz="800"/>
            </a:lvl3pPr>
            <a:lvl4pPr marL="1028573" indent="0">
              <a:buNone/>
              <a:defRPr sz="700"/>
            </a:lvl4pPr>
            <a:lvl5pPr marL="1371430" indent="0">
              <a:buNone/>
              <a:defRPr sz="700"/>
            </a:lvl5pPr>
            <a:lvl6pPr marL="1714289" indent="0">
              <a:buNone/>
              <a:defRPr sz="700"/>
            </a:lvl6pPr>
            <a:lvl7pPr marL="2057144" indent="0">
              <a:buNone/>
              <a:defRPr sz="700"/>
            </a:lvl7pPr>
            <a:lvl8pPr marL="2400000" indent="0">
              <a:buNone/>
              <a:defRPr sz="700"/>
            </a:lvl8pPr>
            <a:lvl9pPr marL="2742857"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75A16-A311-5046-89EC-B02DC029DBB6}"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Footer Placeholder 4"/>
          <p:cNvSpPr>
            <a:spLocks noGrp="1"/>
          </p:cNvSpPr>
          <p:nvPr>
            <p:ph type="ftr" sz="quarter" idx="3"/>
          </p:nvPr>
        </p:nvSpPr>
        <p:spPr>
          <a:xfrm>
            <a:off x="3124200" y="4767267"/>
            <a:ext cx="2895600" cy="273844"/>
          </a:xfrm>
          <a:prstGeom prst="rect">
            <a:avLst/>
          </a:prstGeom>
        </p:spPr>
        <p:txBody>
          <a:bodyPr vert="horz" lIns="68573" tIns="34289" rIns="68573"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222575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en-US"/>
          </a:p>
        </p:txBody>
      </p:sp>
      <p:sp>
        <p:nvSpPr>
          <p:cNvPr id="4" name="Text Placeholder 3"/>
          <p:cNvSpPr>
            <a:spLocks noGrp="1"/>
          </p:cNvSpPr>
          <p:nvPr>
            <p:ph type="body" sz="half" idx="2"/>
          </p:nvPr>
        </p:nvSpPr>
        <p:spPr>
          <a:xfrm>
            <a:off x="1792288" y="4025528"/>
            <a:ext cx="5486400" cy="603647"/>
          </a:xfrm>
        </p:spPr>
        <p:txBody>
          <a:bodyPr/>
          <a:lstStyle>
            <a:lvl1pPr marL="0" indent="0">
              <a:buNone/>
              <a:defRPr sz="1100"/>
            </a:lvl1pPr>
            <a:lvl2pPr marL="342857" indent="0">
              <a:buNone/>
              <a:defRPr sz="900"/>
            </a:lvl2pPr>
            <a:lvl3pPr marL="685715" indent="0">
              <a:buNone/>
              <a:defRPr sz="800"/>
            </a:lvl3pPr>
            <a:lvl4pPr marL="1028573" indent="0">
              <a:buNone/>
              <a:defRPr sz="700"/>
            </a:lvl4pPr>
            <a:lvl5pPr marL="1371430" indent="0">
              <a:buNone/>
              <a:defRPr sz="700"/>
            </a:lvl5pPr>
            <a:lvl6pPr marL="1714289" indent="0">
              <a:buNone/>
              <a:defRPr sz="700"/>
            </a:lvl6pPr>
            <a:lvl7pPr marL="2057144" indent="0">
              <a:buNone/>
              <a:defRPr sz="700"/>
            </a:lvl7pPr>
            <a:lvl8pPr marL="2400000" indent="0">
              <a:buNone/>
              <a:defRPr sz="700"/>
            </a:lvl8pPr>
            <a:lvl9pPr marL="2742857"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CADE38-462A-F74A-9AF0-365C45329AEC}"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93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5EB6D-9795-774A-B846-CEE32CCDB9F4}"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5711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FCB11-01EB-AC45-9E2D-185B38D86EC5}"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080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685698" indent="-228564">
              <a:buFont typeface="AlNile-Bold" charset="-78"/>
              <a:buChar char="-"/>
              <a:defRPr/>
            </a:lvl2pPr>
            <a:lvl3pPr marL="1142830" indent="-228564">
              <a:buFont typeface="Wingdings"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a:xfrm>
            <a:off x="2672862" y="4767267"/>
            <a:ext cx="3950676" cy="273844"/>
          </a:xfrm>
          <a:prstGeom prst="rect">
            <a:avLst/>
          </a:prstGeom>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388863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26"/>
            <a:ext cx="5727700" cy="355997"/>
          </a:xfrm>
        </p:spPr>
        <p:txBody>
          <a:bodyPr/>
          <a:lstStyle/>
          <a:p>
            <a:r>
              <a:rPr lang="en-US"/>
              <a:t>Click to edit Master title style</a:t>
            </a:r>
          </a:p>
        </p:txBody>
      </p:sp>
      <p:sp>
        <p:nvSpPr>
          <p:cNvPr id="3" name="Text Placeholder 2"/>
          <p:cNvSpPr>
            <a:spLocks noGrp="1"/>
          </p:cNvSpPr>
          <p:nvPr>
            <p:ph type="body" sz="half" idx="1"/>
          </p:nvPr>
        </p:nvSpPr>
        <p:spPr>
          <a:xfrm>
            <a:off x="685800" y="857254"/>
            <a:ext cx="3848100" cy="1603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857252"/>
            <a:ext cx="3848100" cy="744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1715717"/>
            <a:ext cx="3848100" cy="7453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37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26"/>
            <a:ext cx="5727700" cy="355997"/>
          </a:xfrm>
        </p:spPr>
        <p:txBody>
          <a:bodyPr/>
          <a:lstStyle/>
          <a:p>
            <a:r>
              <a:rPr lang="en-US"/>
              <a:t>Click to edit Master title style</a:t>
            </a:r>
          </a:p>
        </p:txBody>
      </p:sp>
      <p:sp>
        <p:nvSpPr>
          <p:cNvPr id="3" name="Text Placeholder 2"/>
          <p:cNvSpPr>
            <a:spLocks noGrp="1"/>
          </p:cNvSpPr>
          <p:nvPr>
            <p:ph type="body" sz="half" idx="1"/>
          </p:nvPr>
        </p:nvSpPr>
        <p:spPr>
          <a:xfrm>
            <a:off x="685800" y="857254"/>
            <a:ext cx="3848100" cy="1603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57254"/>
            <a:ext cx="3848100" cy="1603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7771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3366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31F198E-4891-0744-982A-035A8E9D5E57}"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Footer Placeholder 4"/>
          <p:cNvSpPr>
            <a:spLocks noGrp="1"/>
          </p:cNvSpPr>
          <p:nvPr>
            <p:ph type="ftr" sz="quarter" idx="3"/>
          </p:nvPr>
        </p:nvSpPr>
        <p:spPr>
          <a:xfrm>
            <a:off x="3124200" y="4767265"/>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3372235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40954-B576-9D4D-A4A4-BAF4EBC7B2C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Footer Placeholder 4"/>
          <p:cNvSpPr>
            <a:spLocks noGrp="1"/>
          </p:cNvSpPr>
          <p:nvPr>
            <p:ph type="ftr" sz="quarter" idx="3"/>
          </p:nvPr>
        </p:nvSpPr>
        <p:spPr>
          <a:xfrm>
            <a:off x="3124200" y="4767265"/>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3748151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D84B5-E081-4443-9C9D-23B64540996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Footer Placeholder 4"/>
          <p:cNvSpPr>
            <a:spLocks noGrp="1"/>
          </p:cNvSpPr>
          <p:nvPr>
            <p:ph type="ftr" sz="quarter" idx="3"/>
          </p:nvPr>
        </p:nvSpPr>
        <p:spPr>
          <a:xfrm>
            <a:off x="3124200" y="4767265"/>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40519303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2"/>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2"/>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03B415-761D-814B-B6F6-D8584C5DFB68}"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Footer Placeholder 4"/>
          <p:cNvSpPr>
            <a:spLocks noGrp="1"/>
          </p:cNvSpPr>
          <p:nvPr>
            <p:ph type="ftr" sz="quarter" idx="3"/>
          </p:nvPr>
        </p:nvSpPr>
        <p:spPr>
          <a:xfrm>
            <a:off x="3124200" y="4767265"/>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2714101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6"/>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151336"/>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4"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4CC544-E270-624B-A146-427A1328771C}"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Footer Placeholder 4"/>
          <p:cNvSpPr>
            <a:spLocks noGrp="1"/>
          </p:cNvSpPr>
          <p:nvPr>
            <p:ph type="ftr" sz="quarter" idx="13"/>
          </p:nvPr>
        </p:nvSpPr>
        <p:spPr>
          <a:xfrm>
            <a:off x="3124200" y="4767265"/>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831066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F9BDF-98D8-2E40-B9CD-119F66CA07F0}"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6" name="Footer Placeholder 4"/>
          <p:cNvSpPr>
            <a:spLocks noGrp="1"/>
          </p:cNvSpPr>
          <p:nvPr>
            <p:ph type="ftr" sz="quarter" idx="3"/>
          </p:nvPr>
        </p:nvSpPr>
        <p:spPr>
          <a:xfrm>
            <a:off x="3124200" y="4767265"/>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3770723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B255F-2FE0-274D-998F-31FB20EFB046}"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5"/>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2213776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8"/>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80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75A16-A311-5046-89EC-B02DC029DBB6}"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8" name="Footer Placeholder 4"/>
          <p:cNvSpPr>
            <a:spLocks noGrp="1"/>
          </p:cNvSpPr>
          <p:nvPr>
            <p:ph type="ftr" sz="quarter" idx="3"/>
          </p:nvPr>
        </p:nvSpPr>
        <p:spPr>
          <a:xfrm>
            <a:off x="3124200" y="4767265"/>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190958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2748" y="1090251"/>
            <a:ext cx="4292111" cy="35424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7" y="1090251"/>
            <a:ext cx="4221773" cy="35424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CS 61c</a:t>
            </a:r>
            <a:endParaRPr lang="en-US"/>
          </a:p>
        </p:txBody>
      </p:sp>
      <p:sp>
        <p:nvSpPr>
          <p:cNvPr id="6" name="Footer Placeholder 5"/>
          <p:cNvSpPr>
            <a:spLocks noGrp="1"/>
          </p:cNvSpPr>
          <p:nvPr>
            <p:ph type="ftr" sz="quarter" idx="11"/>
          </p:nvPr>
        </p:nvSpPr>
        <p:spPr>
          <a:xfrm>
            <a:off x="2672862" y="4767267"/>
            <a:ext cx="3950676" cy="273844"/>
          </a:xfrm>
          <a:prstGeom prst="rect">
            <a:avLst/>
          </a:prstGeom>
        </p:spPr>
        <p:txBody>
          <a:bodyPr/>
          <a:lstStyle/>
          <a:p>
            <a:r>
              <a:rPr lang="en-US" smtClean="0"/>
              <a:t>Lecture 2: C Programming Language</a:t>
            </a:r>
            <a:endParaRPr lang="en-US"/>
          </a:p>
        </p:txBody>
      </p:sp>
      <p:sp>
        <p:nvSpPr>
          <p:cNvPr id="7" name="Slide Number Placeholder 6"/>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5784381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2"/>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23"/>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CADE38-462A-F74A-9AF0-365C45329AEC}"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7874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5EB6D-9795-774A-B846-CEE32CCDB9F4}"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5135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FCB11-01EB-AC45-9E2D-185B38D86EC5}"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81978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21"/>
            <a:ext cx="5727700" cy="355997"/>
          </a:xfrm>
        </p:spPr>
        <p:txBody>
          <a:bodyPr/>
          <a:lstStyle/>
          <a:p>
            <a:r>
              <a:rPr lang="en-US"/>
              <a:t>Click to edit Master title style</a:t>
            </a:r>
          </a:p>
        </p:txBody>
      </p:sp>
      <p:sp>
        <p:nvSpPr>
          <p:cNvPr id="3" name="Text Placeholder 2"/>
          <p:cNvSpPr>
            <a:spLocks noGrp="1"/>
          </p:cNvSpPr>
          <p:nvPr>
            <p:ph type="body" sz="half" idx="1"/>
          </p:nvPr>
        </p:nvSpPr>
        <p:spPr>
          <a:xfrm>
            <a:off x="685800" y="857252"/>
            <a:ext cx="3848100" cy="1603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857252"/>
            <a:ext cx="3848100" cy="7441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1715712"/>
            <a:ext cx="3848100" cy="7453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802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21"/>
            <a:ext cx="5727700" cy="355997"/>
          </a:xfrm>
        </p:spPr>
        <p:txBody>
          <a:bodyPr/>
          <a:lstStyle/>
          <a:p>
            <a:r>
              <a:rPr lang="en-US"/>
              <a:t>Click to edit Master title style</a:t>
            </a:r>
          </a:p>
        </p:txBody>
      </p:sp>
      <p:sp>
        <p:nvSpPr>
          <p:cNvPr id="3" name="Text Placeholder 2"/>
          <p:cNvSpPr>
            <a:spLocks noGrp="1"/>
          </p:cNvSpPr>
          <p:nvPr>
            <p:ph type="body" sz="half" idx="1"/>
          </p:nvPr>
        </p:nvSpPr>
        <p:spPr>
          <a:xfrm>
            <a:off x="685800" y="857252"/>
            <a:ext cx="3848100" cy="1603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857252"/>
            <a:ext cx="3848100" cy="1603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44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2747" y="114301"/>
            <a:ext cx="8628185" cy="73855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2748" y="1056863"/>
            <a:ext cx="4275443" cy="437829"/>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2748" y="1698701"/>
            <a:ext cx="4275443" cy="29435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9" y="1056863"/>
            <a:ext cx="4221773" cy="437829"/>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9" y="1698701"/>
            <a:ext cx="4221773" cy="29435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CS 61c</a:t>
            </a:r>
            <a:endParaRPr lang="en-US"/>
          </a:p>
        </p:txBody>
      </p:sp>
      <p:sp>
        <p:nvSpPr>
          <p:cNvPr id="8" name="Footer Placeholder 7"/>
          <p:cNvSpPr>
            <a:spLocks noGrp="1"/>
          </p:cNvSpPr>
          <p:nvPr>
            <p:ph type="ftr" sz="quarter" idx="11"/>
          </p:nvPr>
        </p:nvSpPr>
        <p:spPr>
          <a:xfrm>
            <a:off x="2672862" y="4767267"/>
            <a:ext cx="3950676" cy="273844"/>
          </a:xfrm>
          <a:prstGeom prst="rect">
            <a:avLst/>
          </a:prstGeom>
        </p:spPr>
        <p:txBody>
          <a:bodyPr/>
          <a:lstStyle/>
          <a:p>
            <a:r>
              <a:rPr lang="en-US" smtClean="0"/>
              <a:t>Lecture 2: C Programming Language</a:t>
            </a:r>
            <a:endParaRPr lang="en-US"/>
          </a:p>
        </p:txBody>
      </p:sp>
      <p:sp>
        <p:nvSpPr>
          <p:cNvPr id="9" name="Slide Number Placeholder 8"/>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15160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2747" y="114301"/>
            <a:ext cx="8628185" cy="73855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2748" y="1056863"/>
            <a:ext cx="1508525" cy="437829"/>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068836" y="1056873"/>
            <a:ext cx="6782093" cy="1722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22739" y="2951561"/>
            <a:ext cx="1508526" cy="437829"/>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2068836" y="2951563"/>
            <a:ext cx="6782093" cy="1739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CS 61c</a:t>
            </a:r>
            <a:endParaRPr lang="en-US"/>
          </a:p>
        </p:txBody>
      </p:sp>
      <p:sp>
        <p:nvSpPr>
          <p:cNvPr id="8" name="Footer Placeholder 7"/>
          <p:cNvSpPr>
            <a:spLocks noGrp="1"/>
          </p:cNvSpPr>
          <p:nvPr>
            <p:ph type="ftr" sz="quarter" idx="11"/>
          </p:nvPr>
        </p:nvSpPr>
        <p:spPr>
          <a:xfrm>
            <a:off x="2672862" y="4767267"/>
            <a:ext cx="3950676" cy="273844"/>
          </a:xfrm>
          <a:prstGeom prst="rect">
            <a:avLst/>
          </a:prstGeom>
        </p:spPr>
        <p:txBody>
          <a:bodyPr/>
          <a:lstStyle/>
          <a:p>
            <a:r>
              <a:rPr lang="en-US" smtClean="0"/>
              <a:t>Lecture 2: C Programming Language</a:t>
            </a:r>
            <a:endParaRPr lang="en-US"/>
          </a:p>
        </p:txBody>
      </p:sp>
      <p:sp>
        <p:nvSpPr>
          <p:cNvPr id="9" name="Slide Number Placeholder 8"/>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169488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CS 61c</a:t>
            </a:r>
            <a:endParaRPr lang="en-US"/>
          </a:p>
        </p:txBody>
      </p:sp>
      <p:sp>
        <p:nvSpPr>
          <p:cNvPr id="4" name="Footer Placeholder 3"/>
          <p:cNvSpPr>
            <a:spLocks noGrp="1"/>
          </p:cNvSpPr>
          <p:nvPr>
            <p:ph type="ftr" sz="quarter" idx="11"/>
          </p:nvPr>
        </p:nvSpPr>
        <p:spPr>
          <a:xfrm>
            <a:off x="2672862" y="4767267"/>
            <a:ext cx="3950676" cy="273844"/>
          </a:xfrm>
          <a:prstGeom prst="rect">
            <a:avLst/>
          </a:prstGeom>
        </p:spPr>
        <p:txBody>
          <a:bodyPr/>
          <a:lstStyle/>
          <a:p>
            <a:r>
              <a:rPr lang="en-US" smtClean="0"/>
              <a:t>Lecture 2: C Programming Language</a:t>
            </a:r>
            <a:endParaRPr lang="en-US"/>
          </a:p>
        </p:txBody>
      </p:sp>
      <p:sp>
        <p:nvSpPr>
          <p:cNvPr id="5" name="Slide Number Placeholder 4"/>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104435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CS 61c</a:t>
            </a:r>
            <a:endParaRPr lang="en-US"/>
          </a:p>
        </p:txBody>
      </p:sp>
      <p:sp>
        <p:nvSpPr>
          <p:cNvPr id="3" name="Footer Placeholder 2"/>
          <p:cNvSpPr>
            <a:spLocks noGrp="1"/>
          </p:cNvSpPr>
          <p:nvPr>
            <p:ph type="ftr" sz="quarter" idx="11"/>
          </p:nvPr>
        </p:nvSpPr>
        <p:spPr>
          <a:xfrm>
            <a:off x="2672862" y="4767267"/>
            <a:ext cx="3950676" cy="273844"/>
          </a:xfrm>
          <a:prstGeom prst="rect">
            <a:avLst/>
          </a:prstGeom>
        </p:spPr>
        <p:txBody>
          <a:bodyPr/>
          <a:lstStyle/>
          <a:p>
            <a:r>
              <a:rPr lang="en-US" smtClean="0"/>
              <a:t>Lecture 2: C Programming Language</a:t>
            </a:r>
            <a:endParaRPr lang="en-US"/>
          </a:p>
        </p:txBody>
      </p:sp>
      <p:sp>
        <p:nvSpPr>
          <p:cNvPr id="4" name="Slide Number Placeholder 3"/>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102794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685698" indent="-228564">
              <a:buFont typeface="AlNile-Bold" charset="-78"/>
              <a:buChar char="-"/>
              <a:defRPr/>
            </a:lvl2pPr>
            <a:lvl3pPr marL="1142830" indent="-228564">
              <a:buFont typeface="Wingdings"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a:xfrm flipV="1">
            <a:off x="2682289" y="5105686"/>
            <a:ext cx="3950676" cy="34289"/>
          </a:xfrm>
          <a:prstGeom prst="rect">
            <a:avLst/>
          </a:prstGeom>
        </p:spPr>
        <p:txBody>
          <a:bodyPr/>
          <a:lstStyle>
            <a:lvl1pPr>
              <a:defRPr sz="100">
                <a:solidFill>
                  <a:srgbClr val="3064C0"/>
                </a:solidFill>
              </a:defRPr>
            </a:lvl1p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a:t>
            </a:fld>
            <a:endParaRPr lang="en-US"/>
          </a:p>
        </p:txBody>
      </p:sp>
    </p:spTree>
    <p:extLst>
      <p:ext uri="{BB962C8B-B14F-4D97-AF65-F5344CB8AC3E}">
        <p14:creationId xmlns:p14="http://schemas.microsoft.com/office/powerpoint/2010/main" val="160229433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3366FF"/>
                </a:solidFill>
              </a:defRPr>
            </a:lvl1pPr>
            <a:lvl2pPr marL="342857" indent="0" algn="ctr">
              <a:buNone/>
              <a:defRPr>
                <a:solidFill>
                  <a:schemeClr val="tx1">
                    <a:tint val="75000"/>
                  </a:schemeClr>
                </a:solidFill>
              </a:defRPr>
            </a:lvl2pPr>
            <a:lvl3pPr marL="685715" indent="0" algn="ctr">
              <a:buNone/>
              <a:defRPr>
                <a:solidFill>
                  <a:schemeClr val="tx1">
                    <a:tint val="75000"/>
                  </a:schemeClr>
                </a:solidFill>
              </a:defRPr>
            </a:lvl3pPr>
            <a:lvl4pPr marL="1028573" indent="0" algn="ctr">
              <a:buNone/>
              <a:defRPr>
                <a:solidFill>
                  <a:schemeClr val="tx1">
                    <a:tint val="75000"/>
                  </a:schemeClr>
                </a:solidFill>
              </a:defRPr>
            </a:lvl4pPr>
            <a:lvl5pPr marL="1371430" indent="0" algn="ctr">
              <a:buNone/>
              <a:defRPr>
                <a:solidFill>
                  <a:schemeClr val="tx1">
                    <a:tint val="75000"/>
                  </a:schemeClr>
                </a:solidFill>
              </a:defRPr>
            </a:lvl5pPr>
            <a:lvl6pPr marL="1714289" indent="0" algn="ctr">
              <a:buNone/>
              <a:defRPr>
                <a:solidFill>
                  <a:schemeClr val="tx1">
                    <a:tint val="75000"/>
                  </a:schemeClr>
                </a:solidFill>
              </a:defRPr>
            </a:lvl6pPr>
            <a:lvl7pPr marL="2057144" indent="0" algn="ctr">
              <a:buNone/>
              <a:defRPr>
                <a:solidFill>
                  <a:schemeClr val="tx1">
                    <a:tint val="75000"/>
                  </a:schemeClr>
                </a:solidFill>
              </a:defRPr>
            </a:lvl7pPr>
            <a:lvl8pPr marL="2400000" indent="0" algn="ctr">
              <a:buNone/>
              <a:defRPr>
                <a:solidFill>
                  <a:schemeClr val="tx1">
                    <a:tint val="75000"/>
                  </a:schemeClr>
                </a:solidFill>
              </a:defRPr>
            </a:lvl8pPr>
            <a:lvl9pPr marL="2742857"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31F198E-4891-0744-982A-035A8E9D5E57}"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Footer Placeholder 4"/>
          <p:cNvSpPr>
            <a:spLocks noGrp="1"/>
          </p:cNvSpPr>
          <p:nvPr>
            <p:ph type="ftr" sz="quarter" idx="3"/>
          </p:nvPr>
        </p:nvSpPr>
        <p:spPr>
          <a:xfrm>
            <a:off x="3124200" y="4767267"/>
            <a:ext cx="2895600" cy="273844"/>
          </a:xfrm>
          <a:prstGeom prst="rect">
            <a:avLst/>
          </a:prstGeom>
        </p:spPr>
        <p:txBody>
          <a:bodyPr vert="horz" lIns="68573" tIns="34289" rIns="68573"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Tree>
    <p:extLst>
      <p:ext uri="{BB962C8B-B14F-4D97-AF65-F5344CB8AC3E}">
        <p14:creationId xmlns:p14="http://schemas.microsoft.com/office/powerpoint/2010/main" val="2017541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1" y="106798"/>
            <a:ext cx="8628184" cy="790025"/>
          </a:xfrm>
          <a:prstGeom prst="rect">
            <a:avLst/>
          </a:prstGeom>
        </p:spPr>
        <p:txBody>
          <a:bodyPr vert="horz" lIns="91428" tIns="45714" rIns="91428"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2741" y="1055077"/>
            <a:ext cx="8628184" cy="3577646"/>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2743" y="4767267"/>
            <a:ext cx="2250831" cy="273844"/>
          </a:xfrm>
          <a:prstGeom prst="rect">
            <a:avLst/>
          </a:prstGeom>
        </p:spPr>
        <p:txBody>
          <a:bodyPr vert="horz" lIns="91428" tIns="45714" rIns="91428" bIns="45714" rtlCol="0" anchor="ctr"/>
          <a:lstStyle>
            <a:lvl1pPr algn="l">
              <a:defRPr sz="1200">
                <a:solidFill>
                  <a:schemeClr val="tx1">
                    <a:tint val="75000"/>
                  </a:schemeClr>
                </a:solidFill>
              </a:defRPr>
            </a:lvl1pPr>
          </a:lstStyle>
          <a:p>
            <a:r>
              <a:rPr lang="en-US" smtClean="0"/>
              <a:t>CS 61c</a:t>
            </a:r>
            <a:endParaRPr lang="en-US" dirty="0"/>
          </a:p>
        </p:txBody>
      </p:sp>
      <p:sp>
        <p:nvSpPr>
          <p:cNvPr id="6" name="Slide Number Placeholder 5"/>
          <p:cNvSpPr>
            <a:spLocks noGrp="1"/>
          </p:cNvSpPr>
          <p:nvPr>
            <p:ph type="sldNum" sz="quarter" idx="4"/>
          </p:nvPr>
        </p:nvSpPr>
        <p:spPr>
          <a:xfrm>
            <a:off x="6793523" y="4767267"/>
            <a:ext cx="20574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3FF131CF-B26C-E347-9AC9-78212C099DD5}" type="slidenum">
              <a:rPr lang="en-US" smtClean="0"/>
              <a:t>‹#›</a:t>
            </a:fld>
            <a:endParaRPr lang="en-US" dirty="0"/>
          </a:p>
        </p:txBody>
      </p:sp>
      <p:sp>
        <p:nvSpPr>
          <p:cNvPr id="8" name="Footer Placeholder 7"/>
          <p:cNvSpPr>
            <a:spLocks noGrp="1"/>
          </p:cNvSpPr>
          <p:nvPr>
            <p:ph type="ftr" sz="quarter" idx="3"/>
          </p:nvPr>
        </p:nvSpPr>
        <p:spPr>
          <a:xfrm>
            <a:off x="2634018" y="4767267"/>
            <a:ext cx="3985146"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r>
              <a:rPr lang="en-US" smtClean="0"/>
              <a:t>Lecture 2: C Programming Language</a:t>
            </a:r>
            <a:endParaRPr lang="en-US" dirty="0"/>
          </a:p>
        </p:txBody>
      </p:sp>
    </p:spTree>
    <p:extLst>
      <p:ext uri="{BB962C8B-B14F-4D97-AF65-F5344CB8AC3E}">
        <p14:creationId xmlns:p14="http://schemas.microsoft.com/office/powerpoint/2010/main" val="1777765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9" r:id="rId5"/>
    <p:sldLayoutId id="2147483666" r:id="rId6"/>
    <p:sldLayoutId id="2147483667" r:id="rId7"/>
    <p:sldLayoutId id="2147483670" r:id="rId8"/>
  </p:sldLayoutIdLst>
  <p:hf hdr="0"/>
  <p:txStyles>
    <p:titleStyle>
      <a:lvl1pPr algn="ctr" defTabSz="914265"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564" indent="-228564" algn="l" defTabSz="9142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98" indent="-228564" algn="l" defTabSz="9142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30" indent="-228564" algn="l" defTabSz="9142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960"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93"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22"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56"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87"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18" indent="-228564" algn="l" defTabSz="9142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65" rtl="0" eaLnBrk="1" latinLnBrk="0" hangingPunct="1">
        <a:defRPr sz="1800" kern="1200">
          <a:solidFill>
            <a:schemeClr val="tx1"/>
          </a:solidFill>
          <a:latin typeface="+mn-lt"/>
          <a:ea typeface="+mn-ea"/>
          <a:cs typeface="+mn-cs"/>
        </a:defRPr>
      </a:lvl1pPr>
      <a:lvl2pPr marL="457130"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9"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8"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2" algn="l" defTabSz="9142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3" tIns="34289" rIns="68573" bIns="3428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4"/>
            <a:ext cx="8229600" cy="3394472"/>
          </a:xfrm>
          <a:prstGeom prst="rect">
            <a:avLst/>
          </a:prstGeom>
        </p:spPr>
        <p:txBody>
          <a:bodyPr vert="horz" lIns="68573" tIns="34289" rIns="68573"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7"/>
            <a:ext cx="2133600" cy="273844"/>
          </a:xfrm>
          <a:prstGeom prst="rect">
            <a:avLst/>
          </a:prstGeom>
        </p:spPr>
        <p:txBody>
          <a:bodyPr vert="horz" lIns="68573" tIns="34289" rIns="68573" bIns="34289" rtlCol="0" anchor="ctr"/>
          <a:lstStyle>
            <a:lvl1pPr algn="l">
              <a:defRPr sz="900">
                <a:solidFill>
                  <a:schemeClr val="tx1">
                    <a:tint val="75000"/>
                  </a:schemeClr>
                </a:solidFill>
              </a:defRPr>
            </a:lvl1pPr>
          </a:lstStyle>
          <a:p>
            <a:pPr defTabSz="342857"/>
            <a:fld id="{20BAFD48-45E2-B54F-B7CB-E8D59064A99E}" type="datetime1">
              <a:rPr lang="en-US" smtClean="0">
                <a:solidFill>
                  <a:prstClr val="black">
                    <a:tint val="75000"/>
                  </a:prstClr>
                </a:solidFill>
                <a:latin typeface="Calibri"/>
              </a:rPr>
              <a:pPr defTabSz="342857"/>
              <a:t>8/29/17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7"/>
            <a:ext cx="2895600" cy="273844"/>
          </a:xfrm>
          <a:prstGeom prst="rect">
            <a:avLst/>
          </a:prstGeom>
        </p:spPr>
        <p:txBody>
          <a:bodyPr vert="horz" lIns="68573" tIns="34289" rIns="68573" bIns="34289" rtlCol="0" anchor="ctr"/>
          <a:lstStyle>
            <a:lvl1pPr algn="ctr">
              <a:defRPr sz="900">
                <a:solidFill>
                  <a:schemeClr val="tx1">
                    <a:tint val="75000"/>
                  </a:schemeClr>
                </a:solidFill>
              </a:defRPr>
            </a:lvl1pPr>
          </a:lstStyle>
          <a:p>
            <a:pPr defTabSz="342857"/>
            <a:r>
              <a:rPr lang="en-US" smtClean="0">
                <a:solidFill>
                  <a:prstClr val="black">
                    <a:tint val="75000"/>
                  </a:prstClr>
                </a:solidFill>
                <a:latin typeface="Calibri"/>
              </a:rPr>
              <a:t>Fall </a:t>
            </a:r>
            <a:r>
              <a:rPr lang="is-IS" smtClean="0">
                <a:solidFill>
                  <a:prstClr val="black">
                    <a:tint val="75000"/>
                  </a:prstClr>
                </a:solidFill>
                <a:latin typeface="Calibri"/>
              </a:rPr>
              <a:t>2017</a:t>
            </a:r>
            <a:r>
              <a:rPr lang="en-US"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7"/>
            <a:ext cx="2133600" cy="273844"/>
          </a:xfrm>
          <a:prstGeom prst="rect">
            <a:avLst/>
          </a:prstGeom>
        </p:spPr>
        <p:txBody>
          <a:bodyPr vert="horz" lIns="68573" tIns="34289" rIns="68573" bIns="34289" rtlCol="0" anchor="ctr"/>
          <a:lstStyle>
            <a:lvl1pPr algn="r">
              <a:defRPr sz="900">
                <a:solidFill>
                  <a:schemeClr val="tx1">
                    <a:tint val="75000"/>
                  </a:schemeClr>
                </a:solidFill>
              </a:defRPr>
            </a:lvl1pPr>
          </a:lstStyle>
          <a:p>
            <a:pPr defTabSz="342857"/>
            <a:fld id="{3CC63E4C-4642-794D-A2FD-70F6B81535F5}" type="slidenum">
              <a:rPr lang="en-US" smtClean="0">
                <a:solidFill>
                  <a:prstClr val="black">
                    <a:tint val="75000"/>
                  </a:prstClr>
                </a:solidFill>
                <a:latin typeface="Calibri"/>
              </a:rPr>
              <a:pPr defTabSz="342857"/>
              <a:t>‹#›</a:t>
            </a:fld>
            <a:endParaRPr lang="en-US">
              <a:solidFill>
                <a:prstClr val="black">
                  <a:tint val="75000"/>
                </a:prstClr>
              </a:solidFill>
              <a:latin typeface="Calibri"/>
            </a:endParaRPr>
          </a:p>
        </p:txBody>
      </p:sp>
    </p:spTree>
    <p:extLst>
      <p:ext uri="{BB962C8B-B14F-4D97-AF65-F5344CB8AC3E}">
        <p14:creationId xmlns:p14="http://schemas.microsoft.com/office/powerpoint/2010/main" val="1030756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iming>
    <p:tnLst>
      <p:par>
        <p:cTn id="1" dur="indefinite" restart="never" nodeType="tmRoot"/>
      </p:par>
    </p:tnLst>
  </p:timing>
  <p:hf hdr="0"/>
  <p:txStyles>
    <p:titleStyle>
      <a:lvl1pPr algn="ctr" defTabSz="342857" rtl="0" eaLnBrk="1" latinLnBrk="0" hangingPunct="1">
        <a:spcBef>
          <a:spcPct val="0"/>
        </a:spcBef>
        <a:buNone/>
        <a:defRPr sz="3300" kern="1200">
          <a:solidFill>
            <a:srgbClr val="FF0000"/>
          </a:solidFill>
          <a:latin typeface="+mj-lt"/>
          <a:ea typeface="+mj-ea"/>
          <a:cs typeface="+mj-cs"/>
        </a:defRPr>
      </a:lvl1pPr>
    </p:titleStyle>
    <p:bodyStyle>
      <a:lvl1pPr marL="257144" indent="-257144" algn="l" defTabSz="342857" rtl="0" eaLnBrk="1" latinLnBrk="0" hangingPunct="1">
        <a:spcBef>
          <a:spcPct val="20000"/>
        </a:spcBef>
        <a:buFont typeface="Arial"/>
        <a:buChar char="•"/>
        <a:defRPr sz="2400" kern="1200">
          <a:solidFill>
            <a:schemeClr val="tx1"/>
          </a:solidFill>
          <a:latin typeface="+mn-lt"/>
          <a:ea typeface="+mn-ea"/>
          <a:cs typeface="+mn-cs"/>
        </a:defRPr>
      </a:lvl1pPr>
      <a:lvl2pPr marL="557143" indent="-214288" algn="l" defTabSz="342857" rtl="0" eaLnBrk="1" latinLnBrk="0" hangingPunct="1">
        <a:spcBef>
          <a:spcPct val="20000"/>
        </a:spcBef>
        <a:buFont typeface="Arial"/>
        <a:buChar char="–"/>
        <a:defRPr sz="2100" kern="1200">
          <a:solidFill>
            <a:schemeClr val="tx1"/>
          </a:solidFill>
          <a:latin typeface="+mn-lt"/>
          <a:ea typeface="+mn-ea"/>
          <a:cs typeface="+mn-cs"/>
        </a:defRPr>
      </a:lvl2pPr>
      <a:lvl3pPr marL="857144" indent="-171430" algn="l" defTabSz="342857" rtl="0" eaLnBrk="1" latinLnBrk="0" hangingPunct="1">
        <a:spcBef>
          <a:spcPct val="20000"/>
        </a:spcBef>
        <a:buFont typeface="Arial"/>
        <a:buChar char="•"/>
        <a:defRPr sz="1800" kern="1200">
          <a:solidFill>
            <a:schemeClr val="tx1"/>
          </a:solidFill>
          <a:latin typeface="+mn-lt"/>
          <a:ea typeface="+mn-ea"/>
          <a:cs typeface="+mn-cs"/>
        </a:defRPr>
      </a:lvl3pPr>
      <a:lvl4pPr marL="1200000" indent="-171430" algn="l" defTabSz="342857" rtl="0" eaLnBrk="1" latinLnBrk="0" hangingPunct="1">
        <a:spcBef>
          <a:spcPct val="20000"/>
        </a:spcBef>
        <a:buFont typeface="Arial"/>
        <a:buChar char="–"/>
        <a:defRPr sz="1500" kern="1200">
          <a:solidFill>
            <a:schemeClr val="tx1"/>
          </a:solidFill>
          <a:latin typeface="+mn-lt"/>
          <a:ea typeface="+mn-ea"/>
          <a:cs typeface="+mn-cs"/>
        </a:defRPr>
      </a:lvl4pPr>
      <a:lvl5pPr marL="1542857" indent="-171430" algn="l" defTabSz="342857" rtl="0" eaLnBrk="1" latinLnBrk="0" hangingPunct="1">
        <a:spcBef>
          <a:spcPct val="20000"/>
        </a:spcBef>
        <a:buFont typeface="Arial"/>
        <a:buChar char="»"/>
        <a:defRPr sz="1500" kern="1200">
          <a:solidFill>
            <a:schemeClr val="tx1"/>
          </a:solidFill>
          <a:latin typeface="+mn-lt"/>
          <a:ea typeface="+mn-ea"/>
          <a:cs typeface="+mn-cs"/>
        </a:defRPr>
      </a:lvl5pPr>
      <a:lvl6pPr marL="1885715" indent="-171430" algn="l" defTabSz="342857" rtl="0" eaLnBrk="1" latinLnBrk="0" hangingPunct="1">
        <a:spcBef>
          <a:spcPct val="20000"/>
        </a:spcBef>
        <a:buFont typeface="Arial"/>
        <a:buChar char="•"/>
        <a:defRPr sz="1500" kern="1200">
          <a:solidFill>
            <a:schemeClr val="tx1"/>
          </a:solidFill>
          <a:latin typeface="+mn-lt"/>
          <a:ea typeface="+mn-ea"/>
          <a:cs typeface="+mn-cs"/>
        </a:defRPr>
      </a:lvl6pPr>
      <a:lvl7pPr marL="2228573" indent="-171430" algn="l" defTabSz="342857" rtl="0" eaLnBrk="1" latinLnBrk="0" hangingPunct="1">
        <a:spcBef>
          <a:spcPct val="20000"/>
        </a:spcBef>
        <a:buFont typeface="Arial"/>
        <a:buChar char="•"/>
        <a:defRPr sz="1500" kern="1200">
          <a:solidFill>
            <a:schemeClr val="tx1"/>
          </a:solidFill>
          <a:latin typeface="+mn-lt"/>
          <a:ea typeface="+mn-ea"/>
          <a:cs typeface="+mn-cs"/>
        </a:defRPr>
      </a:lvl7pPr>
      <a:lvl8pPr marL="2571430" indent="-171430" algn="l" defTabSz="342857" rtl="0" eaLnBrk="1" latinLnBrk="0" hangingPunct="1">
        <a:spcBef>
          <a:spcPct val="20000"/>
        </a:spcBef>
        <a:buFont typeface="Arial"/>
        <a:buChar char="•"/>
        <a:defRPr sz="1500" kern="1200">
          <a:solidFill>
            <a:schemeClr val="tx1"/>
          </a:solidFill>
          <a:latin typeface="+mn-lt"/>
          <a:ea typeface="+mn-ea"/>
          <a:cs typeface="+mn-cs"/>
        </a:defRPr>
      </a:lvl8pPr>
      <a:lvl9pPr marL="2914289" indent="-171430" algn="l" defTabSz="34285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57" rtl="0" eaLnBrk="1" latinLnBrk="0" hangingPunct="1">
        <a:defRPr sz="1400" kern="1200">
          <a:solidFill>
            <a:schemeClr val="tx1"/>
          </a:solidFill>
          <a:latin typeface="+mn-lt"/>
          <a:ea typeface="+mn-ea"/>
          <a:cs typeface="+mn-cs"/>
        </a:defRPr>
      </a:lvl1pPr>
      <a:lvl2pPr marL="342857" algn="l" defTabSz="342857" rtl="0" eaLnBrk="1" latinLnBrk="0" hangingPunct="1">
        <a:defRPr sz="1400" kern="1200">
          <a:solidFill>
            <a:schemeClr val="tx1"/>
          </a:solidFill>
          <a:latin typeface="+mn-lt"/>
          <a:ea typeface="+mn-ea"/>
          <a:cs typeface="+mn-cs"/>
        </a:defRPr>
      </a:lvl2pPr>
      <a:lvl3pPr marL="685715" algn="l" defTabSz="342857" rtl="0" eaLnBrk="1" latinLnBrk="0" hangingPunct="1">
        <a:defRPr sz="1400" kern="1200">
          <a:solidFill>
            <a:schemeClr val="tx1"/>
          </a:solidFill>
          <a:latin typeface="+mn-lt"/>
          <a:ea typeface="+mn-ea"/>
          <a:cs typeface="+mn-cs"/>
        </a:defRPr>
      </a:lvl3pPr>
      <a:lvl4pPr marL="1028573" algn="l" defTabSz="342857" rtl="0" eaLnBrk="1" latinLnBrk="0" hangingPunct="1">
        <a:defRPr sz="1400" kern="1200">
          <a:solidFill>
            <a:schemeClr val="tx1"/>
          </a:solidFill>
          <a:latin typeface="+mn-lt"/>
          <a:ea typeface="+mn-ea"/>
          <a:cs typeface="+mn-cs"/>
        </a:defRPr>
      </a:lvl4pPr>
      <a:lvl5pPr marL="1371430" algn="l" defTabSz="342857" rtl="0" eaLnBrk="1" latinLnBrk="0" hangingPunct="1">
        <a:defRPr sz="1400" kern="1200">
          <a:solidFill>
            <a:schemeClr val="tx1"/>
          </a:solidFill>
          <a:latin typeface="+mn-lt"/>
          <a:ea typeface="+mn-ea"/>
          <a:cs typeface="+mn-cs"/>
        </a:defRPr>
      </a:lvl5pPr>
      <a:lvl6pPr marL="1714289" algn="l" defTabSz="342857" rtl="0" eaLnBrk="1" latinLnBrk="0" hangingPunct="1">
        <a:defRPr sz="1400" kern="1200">
          <a:solidFill>
            <a:schemeClr val="tx1"/>
          </a:solidFill>
          <a:latin typeface="+mn-lt"/>
          <a:ea typeface="+mn-ea"/>
          <a:cs typeface="+mn-cs"/>
        </a:defRPr>
      </a:lvl6pPr>
      <a:lvl7pPr marL="2057144" algn="l" defTabSz="342857" rtl="0" eaLnBrk="1" latinLnBrk="0" hangingPunct="1">
        <a:defRPr sz="1400" kern="1200">
          <a:solidFill>
            <a:schemeClr val="tx1"/>
          </a:solidFill>
          <a:latin typeface="+mn-lt"/>
          <a:ea typeface="+mn-ea"/>
          <a:cs typeface="+mn-cs"/>
        </a:defRPr>
      </a:lvl7pPr>
      <a:lvl8pPr marL="2400000" algn="l" defTabSz="342857" rtl="0" eaLnBrk="1" latinLnBrk="0" hangingPunct="1">
        <a:defRPr sz="1400" kern="1200">
          <a:solidFill>
            <a:schemeClr val="tx1"/>
          </a:solidFill>
          <a:latin typeface="+mn-lt"/>
          <a:ea typeface="+mn-ea"/>
          <a:cs typeface="+mn-cs"/>
        </a:defRPr>
      </a:lvl8pPr>
      <a:lvl9pPr marL="2742857" algn="l" defTabSz="34285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80" tIns="34290" rIns="68580" bIns="3429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2"/>
            <a:ext cx="8229600" cy="3394472"/>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5"/>
            <a:ext cx="21336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342900"/>
            <a:fld id="{20BAFD48-45E2-B54F-B7CB-E8D59064A99E}" type="datetime1">
              <a:rPr lang="en-US" smtClean="0">
                <a:solidFill>
                  <a:prstClr val="black">
                    <a:tint val="75000"/>
                  </a:prstClr>
                </a:solidFill>
                <a:latin typeface="Calibri"/>
              </a:rPr>
              <a:pPr defTabSz="342900"/>
              <a:t>8/29/17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5"/>
            <a:ext cx="28956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342900"/>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5"/>
            <a:ext cx="21336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342900"/>
            <a:fld id="{3CC63E4C-4642-794D-A2FD-70F6B81535F5}" type="slidenum">
              <a:rPr lang="en-US" smtClean="0">
                <a:solidFill>
                  <a:prstClr val="black">
                    <a:tint val="75000"/>
                  </a:prstClr>
                </a:solidFill>
                <a:latin typeface="Calibri"/>
              </a:rPr>
              <a:pPr defTabSz="342900"/>
              <a:t>‹#›</a:t>
            </a:fld>
            <a:endParaRPr lang="en-US">
              <a:solidFill>
                <a:prstClr val="black">
                  <a:tint val="75000"/>
                </a:prstClr>
              </a:solidFill>
              <a:latin typeface="Calibri"/>
            </a:endParaRPr>
          </a:p>
        </p:txBody>
      </p:sp>
    </p:spTree>
    <p:extLst>
      <p:ext uri="{BB962C8B-B14F-4D97-AF65-F5344CB8AC3E}">
        <p14:creationId xmlns:p14="http://schemas.microsoft.com/office/powerpoint/2010/main" val="428812942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iming>
    <p:tnLst>
      <p:par>
        <p:cTn id="1" dur="indefinite" restart="never" nodeType="tmRoot"/>
      </p:par>
    </p:tnLst>
  </p:timing>
  <p:hf hdr="0"/>
  <p:txStyles>
    <p:titleStyle>
      <a:lvl1pPr algn="ctr" defTabSz="342900" rtl="0" eaLnBrk="1" latinLnBrk="0" hangingPunct="1">
        <a:spcBef>
          <a:spcPct val="0"/>
        </a:spcBef>
        <a:buNone/>
        <a:defRPr sz="3300" kern="1200">
          <a:solidFill>
            <a:srgbClr val="FF0000"/>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g"/><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hyperlink" Target="http://www-inst.eecs.berkeley.edu/~cs61c/fa16/"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CS 61C: </a:t>
            </a:r>
            <a:br>
              <a:rPr lang="en-US" dirty="0"/>
            </a:br>
            <a:r>
              <a:rPr lang="en-US" dirty="0"/>
              <a:t>Great Ideas in Computer </a:t>
            </a:r>
            <a:r>
              <a:rPr lang="en-US" dirty="0" smtClean="0"/>
              <a:t>Architecture</a:t>
            </a:r>
            <a:br>
              <a:rPr lang="en-US" dirty="0" smtClean="0"/>
            </a:br>
            <a:r>
              <a:rPr lang="en-US" dirty="0" smtClean="0"/>
              <a:t> </a:t>
            </a:r>
            <a:r>
              <a:rPr lang="en-US" dirty="0"/>
              <a:t/>
            </a:r>
            <a:br>
              <a:rPr lang="en-US" dirty="0"/>
            </a:br>
            <a:r>
              <a:rPr lang="en-US" dirty="0"/>
              <a:t>Lecture 2</a:t>
            </a:r>
            <a:r>
              <a:rPr lang="en-US" dirty="0" smtClean="0"/>
              <a:t>: Numbers &amp; </a:t>
            </a:r>
            <a:r>
              <a:rPr lang="en-US" i="1" dirty="0" smtClean="0"/>
              <a:t>C Language</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a:t>Krste </a:t>
            </a:r>
            <a:r>
              <a:rPr lang="en-US" dirty="0" err="1" smtClean="0"/>
              <a:t>Asanović</a:t>
            </a:r>
            <a:r>
              <a:rPr lang="en-US" dirty="0" smtClean="0"/>
              <a:t> &amp; Randy Katz</a:t>
            </a:r>
          </a:p>
          <a:p>
            <a:pPr>
              <a:lnSpc>
                <a:spcPct val="150000"/>
              </a:lnSpc>
            </a:pPr>
            <a:r>
              <a:rPr lang="en-US" dirty="0"/>
              <a:t>http://</a:t>
            </a:r>
            <a:r>
              <a:rPr lang="en-US" dirty="0" err="1"/>
              <a:t>inst.eecs.berkeley.edu</a:t>
            </a:r>
            <a:r>
              <a:rPr lang="en-US" dirty="0"/>
              <a:t>/~cs61c</a:t>
            </a:r>
            <a:endParaRPr lang="en-US" dirty="0" smtClean="0"/>
          </a:p>
          <a:p>
            <a:endParaRPr lang="en-US" dirty="0"/>
          </a:p>
        </p:txBody>
      </p:sp>
    </p:spTree>
    <p:extLst>
      <p:ext uri="{BB962C8B-B14F-4D97-AF65-F5344CB8AC3E}">
        <p14:creationId xmlns:p14="http://schemas.microsoft.com/office/powerpoint/2010/main" val="201064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Signed versus Unsigned Binary Numbers</a:t>
            </a:r>
            <a:endParaRPr lang="en-US" dirty="0"/>
          </a:p>
        </p:txBody>
      </p:sp>
      <p:sp>
        <p:nvSpPr>
          <p:cNvPr id="11" name="Content Placeholder 10"/>
          <p:cNvSpPr>
            <a:spLocks noGrp="1"/>
          </p:cNvSpPr>
          <p:nvPr>
            <p:ph idx="1"/>
          </p:nvPr>
        </p:nvSpPr>
        <p:spPr/>
        <p:txBody>
          <a:bodyPr/>
          <a:lstStyle/>
          <a:p>
            <a:r>
              <a:rPr lang="en-US" dirty="0" smtClean="0"/>
              <a:t>Both are stored as a collection of bits</a:t>
            </a:r>
          </a:p>
          <a:p>
            <a:r>
              <a:rPr lang="en-US" dirty="0" smtClean="0"/>
              <a:t>The same set of bits can be used to represent a signed number or an unsigned number (or a string, or a picture, or a….)</a:t>
            </a:r>
          </a:p>
          <a:p>
            <a:r>
              <a:rPr lang="en-US" dirty="0" smtClean="0"/>
              <a:t>It’s up to the operation interpreting the bits</a:t>
            </a:r>
            <a:endParaRPr lang="en-US" dirty="0"/>
          </a:p>
        </p:txBody>
      </p:sp>
      <p:sp>
        <p:nvSpPr>
          <p:cNvPr id="7" name="Date Placeholder 6"/>
          <p:cNvSpPr>
            <a:spLocks noGrp="1"/>
          </p:cNvSpPr>
          <p:nvPr>
            <p:ph type="dt" sz="half" idx="10"/>
          </p:nvPr>
        </p:nvSpPr>
        <p:spPr/>
        <p:txBody>
          <a:bodyPr/>
          <a:lstStyle/>
          <a:p>
            <a:fld id="{CE4CC544-E270-624B-A146-427A1328771C}"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8" name="Slide Number Placeholder 7"/>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
        <p:nvSpPr>
          <p:cNvPr id="9" name="Footer Placeholder 8"/>
          <p:cNvSpPr>
            <a:spLocks noGrp="1"/>
          </p:cNvSpPr>
          <p:nvPr>
            <p:ph type="ftr" sz="quarter" idx="3"/>
          </p:nvPr>
        </p:nvSpPr>
        <p:spPr/>
        <p:txBody>
          <a:bodyPr/>
          <a:lstStyle/>
          <a:p>
            <a:r>
              <a:rPr lang="en-US" smtClean="0">
                <a:solidFill>
                  <a:prstClr val="black">
                    <a:tint val="75000"/>
                  </a:prstClr>
                </a:solidFill>
                <a:latin typeface="Calibri"/>
              </a:rPr>
              <a:t>Fall </a:t>
            </a:r>
            <a:r>
              <a:rPr lang="is-IS" smtClean="0">
                <a:solidFill>
                  <a:prstClr val="black">
                    <a:tint val="75000"/>
                  </a:prstClr>
                </a:solidFill>
                <a:latin typeface="Calibri"/>
              </a:rPr>
              <a:t>2017</a:t>
            </a:r>
            <a:r>
              <a:rPr lang="en-US"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12" name="TextBox 11"/>
          <p:cNvSpPr txBox="1"/>
          <p:nvPr/>
        </p:nvSpPr>
        <p:spPr>
          <a:xfrm>
            <a:off x="2484150" y="3000965"/>
            <a:ext cx="4364684" cy="1867178"/>
          </a:xfrm>
          <a:prstGeom prst="rect">
            <a:avLst/>
          </a:prstGeom>
          <a:noFill/>
        </p:spPr>
        <p:txBody>
          <a:bodyPr wrap="none" rtlCol="0">
            <a:spAutoFit/>
          </a:bodyPr>
          <a:lstStyle/>
          <a:p>
            <a:r>
              <a:rPr lang="en-US" dirty="0" smtClean="0"/>
              <a:t>1101</a:t>
            </a:r>
            <a:r>
              <a:rPr lang="en-US" sz="2400" baseline="-25000" dirty="0" smtClean="0"/>
              <a:t>two</a:t>
            </a:r>
            <a:r>
              <a:rPr lang="en-US" dirty="0" smtClean="0"/>
              <a:t>   = +13</a:t>
            </a:r>
            <a:r>
              <a:rPr lang="en-US" sz="2400" baseline="-25000" dirty="0" smtClean="0"/>
              <a:t>ten</a:t>
            </a:r>
            <a:r>
              <a:rPr lang="en-US" sz="2400" dirty="0" smtClean="0"/>
              <a:t> </a:t>
            </a:r>
            <a:r>
              <a:rPr lang="en-US" dirty="0" smtClean="0"/>
              <a:t>(as an unsigned number)</a:t>
            </a:r>
            <a:endParaRPr lang="en-US" baseline="-25000" dirty="0" smtClean="0"/>
          </a:p>
          <a:p>
            <a:r>
              <a:rPr lang="en-US" dirty="0"/>
              <a:t>1101</a:t>
            </a:r>
            <a:r>
              <a:rPr lang="en-US" sz="2400" baseline="-25000" dirty="0"/>
              <a:t>two</a:t>
            </a:r>
            <a:r>
              <a:rPr lang="en-US" dirty="0"/>
              <a:t>   = </a:t>
            </a:r>
            <a:r>
              <a:rPr lang="en-US" dirty="0" smtClean="0"/>
              <a:t>-3</a:t>
            </a:r>
            <a:r>
              <a:rPr lang="en-US" sz="2400" baseline="-25000" dirty="0" smtClean="0"/>
              <a:t>ten     </a:t>
            </a:r>
            <a:r>
              <a:rPr lang="en-US" dirty="0"/>
              <a:t>(as </a:t>
            </a:r>
            <a:r>
              <a:rPr lang="en-US" dirty="0" smtClean="0"/>
              <a:t>a signed </a:t>
            </a:r>
            <a:r>
              <a:rPr lang="en-US" dirty="0"/>
              <a:t>number)</a:t>
            </a:r>
            <a:endParaRPr lang="en-US" baseline="-25000" dirty="0"/>
          </a:p>
          <a:p>
            <a:r>
              <a:rPr lang="en-US" dirty="0"/>
              <a:t>1101</a:t>
            </a:r>
            <a:r>
              <a:rPr lang="en-US" sz="2400" baseline="-25000" dirty="0"/>
              <a:t>two</a:t>
            </a:r>
            <a:r>
              <a:rPr lang="en-US" dirty="0"/>
              <a:t>   = </a:t>
            </a:r>
            <a:r>
              <a:rPr lang="en-US" dirty="0" smtClean="0"/>
              <a:t>orange (</a:t>
            </a:r>
            <a:r>
              <a:rPr lang="en-US" dirty="0"/>
              <a:t>as a </a:t>
            </a:r>
            <a:r>
              <a:rPr lang="en-US" dirty="0" smtClean="0"/>
              <a:t>color)</a:t>
            </a:r>
            <a:endParaRPr lang="en-US" baseline="-25000" dirty="0"/>
          </a:p>
          <a:p>
            <a:r>
              <a:rPr lang="en-US" dirty="0" smtClean="0"/>
              <a:t>1101</a:t>
            </a:r>
            <a:r>
              <a:rPr lang="en-US" sz="2400" baseline="-25000" dirty="0" smtClean="0"/>
              <a:t>two</a:t>
            </a:r>
            <a:r>
              <a:rPr lang="en-US" dirty="0" smtClean="0"/>
              <a:t>   = cat       (as a type of animal)</a:t>
            </a:r>
            <a:endParaRPr lang="en-US" baseline="-25000" dirty="0" smtClean="0"/>
          </a:p>
          <a:p>
            <a:r>
              <a:rPr lang="en-US" dirty="0" smtClean="0"/>
              <a:t>1101</a:t>
            </a:r>
            <a:r>
              <a:rPr lang="en-US" sz="2400" baseline="-25000" dirty="0" smtClean="0"/>
              <a:t>two</a:t>
            </a:r>
            <a:r>
              <a:rPr lang="en-US" dirty="0" smtClean="0"/>
              <a:t>   = </a:t>
            </a:r>
            <a:r>
              <a:rPr lang="en-US" i="1" dirty="0" smtClean="0"/>
              <a:t>whatever you want it to mean…</a:t>
            </a:r>
            <a:endParaRPr lang="en-US" sz="2800" i="1" baseline="-25000" dirty="0"/>
          </a:p>
          <a:p>
            <a:endParaRPr lang="en-US" sz="2800" baseline="-25000" dirty="0"/>
          </a:p>
        </p:txBody>
      </p:sp>
    </p:spTree>
    <p:extLst>
      <p:ext uri="{BB962C8B-B14F-4D97-AF65-F5344CB8AC3E}">
        <p14:creationId xmlns:p14="http://schemas.microsoft.com/office/powerpoint/2010/main" val="352358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056" y="114302"/>
            <a:ext cx="6471139" cy="942563"/>
          </a:xfrm>
        </p:spPr>
        <p:txBody>
          <a:bodyPr>
            <a:normAutofit fontScale="90000"/>
          </a:bodyPr>
          <a:lstStyle/>
          <a:p>
            <a:r>
              <a:rPr lang="en-US" dirty="0"/>
              <a:t>Unary Negation (Two’s Complement)</a:t>
            </a:r>
            <a:br>
              <a:rPr lang="en-US" dirty="0"/>
            </a:br>
            <a:r>
              <a:rPr lang="en-US" sz="2700" dirty="0"/>
              <a:t>4-bit Example (-8</a:t>
            </a:r>
            <a:r>
              <a:rPr lang="en-US" sz="2700" baseline="-25000" dirty="0"/>
              <a:t>ten</a:t>
            </a:r>
            <a:r>
              <a:rPr lang="en-US" sz="2700" dirty="0"/>
              <a:t> </a:t>
            </a:r>
            <a:r>
              <a:rPr lang="is-IS" sz="2700" dirty="0"/>
              <a:t>… +7</a:t>
            </a:r>
            <a:r>
              <a:rPr lang="is-IS" sz="2700" baseline="-25000" dirty="0"/>
              <a:t>ten</a:t>
            </a:r>
            <a:r>
              <a:rPr lang="is-IS" sz="2700" dirty="0"/>
              <a:t>)</a:t>
            </a:r>
            <a:endParaRPr lang="en-US" dirty="0"/>
          </a:p>
        </p:txBody>
      </p:sp>
      <p:sp>
        <p:nvSpPr>
          <p:cNvPr id="7" name="Text Placeholder 6"/>
          <p:cNvSpPr>
            <a:spLocks noGrp="1"/>
          </p:cNvSpPr>
          <p:nvPr>
            <p:ph type="body" idx="1"/>
          </p:nvPr>
        </p:nvSpPr>
        <p:spPr>
          <a:xfrm>
            <a:off x="1485901" y="1015264"/>
            <a:ext cx="3030141" cy="479822"/>
          </a:xfrm>
        </p:spPr>
        <p:txBody>
          <a:bodyPr/>
          <a:lstStyle/>
          <a:p>
            <a:r>
              <a:rPr lang="en-US" dirty="0" smtClean="0"/>
              <a:t>Brute Force &amp; Tedious</a:t>
            </a:r>
            <a:endParaRPr lang="en-US" dirty="0"/>
          </a:p>
        </p:txBody>
      </p:sp>
      <p:sp>
        <p:nvSpPr>
          <p:cNvPr id="8" name="Text Placeholder 7"/>
          <p:cNvSpPr>
            <a:spLocks noGrp="1"/>
          </p:cNvSpPr>
          <p:nvPr>
            <p:ph type="body" sz="quarter" idx="3"/>
          </p:nvPr>
        </p:nvSpPr>
        <p:spPr>
          <a:xfrm>
            <a:off x="4499948" y="1015264"/>
            <a:ext cx="3031331" cy="479822"/>
          </a:xfrm>
        </p:spPr>
        <p:txBody>
          <a:bodyPr/>
          <a:lstStyle/>
          <a:p>
            <a:r>
              <a:rPr lang="en-US" dirty="0" smtClean="0"/>
              <a:t>Clever &amp; Elegant</a:t>
            </a:r>
            <a:endParaRPr lang="en-US" dirty="0"/>
          </a:p>
        </p:txBody>
      </p:sp>
      <p:sp>
        <p:nvSpPr>
          <p:cNvPr id="12" name="TextBox 11"/>
          <p:cNvSpPr txBox="1"/>
          <p:nvPr/>
        </p:nvSpPr>
        <p:spPr>
          <a:xfrm>
            <a:off x="1491660" y="2123186"/>
            <a:ext cx="653689"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16</a:t>
            </a:r>
            <a:r>
              <a:rPr lang="en-US" sz="2100" baseline="-25000" dirty="0">
                <a:solidFill>
                  <a:prstClr val="black"/>
                </a:solidFill>
                <a:latin typeface="Calibri"/>
              </a:rPr>
              <a:t>ten</a:t>
            </a:r>
          </a:p>
        </p:txBody>
      </p:sp>
      <p:sp>
        <p:nvSpPr>
          <p:cNvPr id="13" name="TextBox 12"/>
          <p:cNvSpPr txBox="1"/>
          <p:nvPr/>
        </p:nvSpPr>
        <p:spPr>
          <a:xfrm>
            <a:off x="2479806" y="2123186"/>
            <a:ext cx="110588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10000</a:t>
            </a:r>
            <a:r>
              <a:rPr lang="en-US" sz="2100" baseline="-25000" dirty="0">
                <a:solidFill>
                  <a:prstClr val="black"/>
                </a:solidFill>
                <a:latin typeface="Calibri"/>
              </a:rPr>
              <a:t>two</a:t>
            </a:r>
          </a:p>
        </p:txBody>
      </p:sp>
      <p:sp>
        <p:nvSpPr>
          <p:cNvPr id="14" name="TextBox 13"/>
          <p:cNvSpPr txBox="1"/>
          <p:nvPr/>
        </p:nvSpPr>
        <p:spPr>
          <a:xfrm>
            <a:off x="1254697" y="2437256"/>
            <a:ext cx="906162" cy="392415"/>
          </a:xfrm>
          <a:prstGeom prst="rect">
            <a:avLst/>
          </a:prstGeom>
          <a:noFill/>
        </p:spPr>
        <p:txBody>
          <a:bodyPr wrap="none" lIns="68579" tIns="34289" rIns="68579" bIns="34289" rtlCol="0">
            <a:spAutoFit/>
          </a:bodyPr>
          <a:lstStyle/>
          <a:p>
            <a:pPr algn="r" defTabSz="342892"/>
            <a:r>
              <a:rPr lang="en-US" sz="2100" dirty="0">
                <a:solidFill>
                  <a:srgbClr val="0070C0"/>
                </a:solidFill>
                <a:latin typeface="Calibri"/>
              </a:rPr>
              <a:t>-     3</a:t>
            </a:r>
            <a:r>
              <a:rPr lang="en-US" sz="2100" baseline="-25000" dirty="0">
                <a:solidFill>
                  <a:srgbClr val="0070C0"/>
                </a:solidFill>
                <a:latin typeface="Calibri"/>
              </a:rPr>
              <a:t>ten</a:t>
            </a:r>
          </a:p>
        </p:txBody>
      </p:sp>
      <p:sp>
        <p:nvSpPr>
          <p:cNvPr id="15" name="TextBox 14"/>
          <p:cNvSpPr txBox="1"/>
          <p:nvPr/>
        </p:nvSpPr>
        <p:spPr>
          <a:xfrm>
            <a:off x="2349964" y="2437256"/>
            <a:ext cx="1235723" cy="392415"/>
          </a:xfrm>
          <a:prstGeom prst="rect">
            <a:avLst/>
          </a:prstGeom>
          <a:noFill/>
        </p:spPr>
        <p:txBody>
          <a:bodyPr wrap="none" lIns="68579" tIns="34289" rIns="68579" bIns="34289" rtlCol="0">
            <a:spAutoFit/>
          </a:bodyPr>
          <a:lstStyle/>
          <a:p>
            <a:pPr algn="r" defTabSz="342892"/>
            <a:r>
              <a:rPr lang="en-US" sz="2100" dirty="0">
                <a:solidFill>
                  <a:srgbClr val="0070C0"/>
                </a:solidFill>
                <a:latin typeface="Calibri"/>
              </a:rPr>
              <a:t>-   0011</a:t>
            </a:r>
            <a:r>
              <a:rPr lang="en-US" sz="2100" baseline="-25000" dirty="0">
                <a:solidFill>
                  <a:srgbClr val="0070C0"/>
                </a:solidFill>
                <a:latin typeface="Calibri"/>
              </a:rPr>
              <a:t>two</a:t>
            </a:r>
          </a:p>
        </p:txBody>
      </p:sp>
      <p:cxnSp>
        <p:nvCxnSpPr>
          <p:cNvPr id="17" name="Straight Connector 16"/>
          <p:cNvCxnSpPr/>
          <p:nvPr/>
        </p:nvCxnSpPr>
        <p:spPr>
          <a:xfrm>
            <a:off x="1310054" y="2845143"/>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349964" y="2845143"/>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96974" y="2856745"/>
            <a:ext cx="653689" cy="392415"/>
          </a:xfrm>
          <a:prstGeom prst="rect">
            <a:avLst/>
          </a:prstGeom>
          <a:noFill/>
        </p:spPr>
        <p:txBody>
          <a:bodyPr wrap="none" lIns="68579" tIns="34289" rIns="68579" bIns="34289" rtlCol="0">
            <a:spAutoFit/>
          </a:bodyPr>
          <a:lstStyle/>
          <a:p>
            <a:pPr algn="r" defTabSz="342892"/>
            <a:r>
              <a:rPr lang="en-US" sz="2100" dirty="0">
                <a:solidFill>
                  <a:srgbClr val="00B050"/>
                </a:solidFill>
                <a:latin typeface="Calibri"/>
              </a:rPr>
              <a:t>13</a:t>
            </a:r>
            <a:r>
              <a:rPr lang="en-US" sz="2100" baseline="-25000" dirty="0">
                <a:solidFill>
                  <a:srgbClr val="00B050"/>
                </a:solidFill>
                <a:latin typeface="Calibri"/>
              </a:rPr>
              <a:t>ten</a:t>
            </a:r>
          </a:p>
        </p:txBody>
      </p:sp>
      <p:sp>
        <p:nvSpPr>
          <p:cNvPr id="22" name="TextBox 21"/>
          <p:cNvSpPr txBox="1"/>
          <p:nvPr/>
        </p:nvSpPr>
        <p:spPr>
          <a:xfrm>
            <a:off x="2622176" y="2856745"/>
            <a:ext cx="968823" cy="392415"/>
          </a:xfrm>
          <a:prstGeom prst="rect">
            <a:avLst/>
          </a:prstGeom>
          <a:noFill/>
        </p:spPr>
        <p:txBody>
          <a:bodyPr wrap="none" lIns="68579" tIns="34289" rIns="68579" bIns="34289" rtlCol="0">
            <a:spAutoFit/>
          </a:bodyPr>
          <a:lstStyle/>
          <a:p>
            <a:pPr algn="r" defTabSz="342892"/>
            <a:r>
              <a:rPr lang="en-US" sz="2100" dirty="0">
                <a:solidFill>
                  <a:srgbClr val="00B050"/>
                </a:solidFill>
                <a:latin typeface="Calibri"/>
              </a:rPr>
              <a:t>1101</a:t>
            </a:r>
            <a:r>
              <a:rPr lang="en-US" sz="2100" baseline="-25000" dirty="0">
                <a:solidFill>
                  <a:srgbClr val="00B050"/>
                </a:solidFill>
                <a:latin typeface="Calibri"/>
              </a:rPr>
              <a:t>two</a:t>
            </a:r>
          </a:p>
        </p:txBody>
      </p:sp>
      <p:sp>
        <p:nvSpPr>
          <p:cNvPr id="25" name="TextBox 24"/>
          <p:cNvSpPr txBox="1"/>
          <p:nvPr/>
        </p:nvSpPr>
        <p:spPr>
          <a:xfrm>
            <a:off x="1486345" y="3590306"/>
            <a:ext cx="653689"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16</a:t>
            </a:r>
            <a:r>
              <a:rPr lang="en-US" sz="2100" baseline="-25000" dirty="0">
                <a:solidFill>
                  <a:prstClr val="black"/>
                </a:solidFill>
                <a:latin typeface="Calibri"/>
              </a:rPr>
              <a:t>ten</a:t>
            </a:r>
          </a:p>
        </p:txBody>
      </p:sp>
      <p:sp>
        <p:nvSpPr>
          <p:cNvPr id="26" name="TextBox 25"/>
          <p:cNvSpPr txBox="1"/>
          <p:nvPr/>
        </p:nvSpPr>
        <p:spPr>
          <a:xfrm>
            <a:off x="2474491" y="3590306"/>
            <a:ext cx="110588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10000</a:t>
            </a:r>
            <a:r>
              <a:rPr lang="en-US" sz="2100" baseline="-25000" dirty="0">
                <a:solidFill>
                  <a:prstClr val="black"/>
                </a:solidFill>
                <a:latin typeface="Calibri"/>
              </a:rPr>
              <a:t>two</a:t>
            </a:r>
          </a:p>
        </p:txBody>
      </p:sp>
      <p:sp>
        <p:nvSpPr>
          <p:cNvPr id="27" name="TextBox 26"/>
          <p:cNvSpPr txBox="1"/>
          <p:nvPr/>
        </p:nvSpPr>
        <p:spPr>
          <a:xfrm>
            <a:off x="1234955" y="3904376"/>
            <a:ext cx="920589"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13</a:t>
            </a:r>
            <a:r>
              <a:rPr lang="en-US" sz="2100" baseline="-25000" dirty="0">
                <a:solidFill>
                  <a:prstClr val="black"/>
                </a:solidFill>
                <a:latin typeface="Calibri"/>
              </a:rPr>
              <a:t>ten</a:t>
            </a:r>
          </a:p>
        </p:txBody>
      </p:sp>
      <p:sp>
        <p:nvSpPr>
          <p:cNvPr id="28" name="TextBox 27"/>
          <p:cNvSpPr txBox="1"/>
          <p:nvPr/>
        </p:nvSpPr>
        <p:spPr>
          <a:xfrm>
            <a:off x="2344646" y="3904376"/>
            <a:ext cx="12357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1101</a:t>
            </a:r>
            <a:r>
              <a:rPr lang="en-US" sz="2100" baseline="-25000" dirty="0">
                <a:solidFill>
                  <a:prstClr val="black"/>
                </a:solidFill>
                <a:latin typeface="Calibri"/>
              </a:rPr>
              <a:t>two</a:t>
            </a:r>
          </a:p>
        </p:txBody>
      </p:sp>
      <p:cxnSp>
        <p:nvCxnSpPr>
          <p:cNvPr id="29" name="Straight Connector 28"/>
          <p:cNvCxnSpPr/>
          <p:nvPr/>
        </p:nvCxnSpPr>
        <p:spPr>
          <a:xfrm>
            <a:off x="1304740" y="4312263"/>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344649" y="4312263"/>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28716" y="4323866"/>
            <a:ext cx="516632" cy="392415"/>
          </a:xfrm>
          <a:prstGeom prst="rect">
            <a:avLst/>
          </a:prstGeom>
          <a:noFill/>
        </p:spPr>
        <p:txBody>
          <a:bodyPr wrap="none" lIns="68579" tIns="34289" rIns="68579" bIns="34289" rtlCol="0">
            <a:spAutoFit/>
          </a:bodyPr>
          <a:lstStyle/>
          <a:p>
            <a:pPr algn="r" defTabSz="342892"/>
            <a:r>
              <a:rPr lang="en-US" sz="2100" dirty="0">
                <a:solidFill>
                  <a:srgbClr val="0070C0"/>
                </a:solidFill>
                <a:latin typeface="Calibri"/>
              </a:rPr>
              <a:t>3</a:t>
            </a:r>
            <a:r>
              <a:rPr lang="en-US" sz="2100" baseline="-25000" dirty="0">
                <a:solidFill>
                  <a:srgbClr val="0070C0"/>
                </a:solidFill>
                <a:latin typeface="Calibri"/>
              </a:rPr>
              <a:t>ten</a:t>
            </a:r>
          </a:p>
        </p:txBody>
      </p:sp>
      <p:sp>
        <p:nvSpPr>
          <p:cNvPr id="32" name="TextBox 31"/>
          <p:cNvSpPr txBox="1"/>
          <p:nvPr/>
        </p:nvSpPr>
        <p:spPr>
          <a:xfrm>
            <a:off x="2616863" y="4323866"/>
            <a:ext cx="968824" cy="392415"/>
          </a:xfrm>
          <a:prstGeom prst="rect">
            <a:avLst/>
          </a:prstGeom>
          <a:noFill/>
        </p:spPr>
        <p:txBody>
          <a:bodyPr wrap="none" lIns="68579" tIns="34289" rIns="68579" bIns="34289" rtlCol="0">
            <a:spAutoFit/>
          </a:bodyPr>
          <a:lstStyle/>
          <a:p>
            <a:pPr algn="r" defTabSz="342892"/>
            <a:r>
              <a:rPr lang="en-US" sz="2100" dirty="0">
                <a:solidFill>
                  <a:srgbClr val="0070C0"/>
                </a:solidFill>
                <a:latin typeface="Calibri"/>
              </a:rPr>
              <a:t>0011</a:t>
            </a:r>
            <a:r>
              <a:rPr lang="en-US" sz="2100" baseline="-25000" dirty="0">
                <a:solidFill>
                  <a:srgbClr val="0070C0"/>
                </a:solidFill>
                <a:latin typeface="Calibri"/>
              </a:rPr>
              <a:t>two</a:t>
            </a:r>
          </a:p>
        </p:txBody>
      </p:sp>
      <p:sp>
        <p:nvSpPr>
          <p:cNvPr id="3" name="TextBox 2"/>
          <p:cNvSpPr txBox="1"/>
          <p:nvPr/>
        </p:nvSpPr>
        <p:spPr>
          <a:xfrm>
            <a:off x="2140034" y="1562676"/>
            <a:ext cx="2079509" cy="288539"/>
          </a:xfrm>
          <a:prstGeom prst="rect">
            <a:avLst/>
          </a:prstGeom>
          <a:noFill/>
          <a:ln w="19050">
            <a:solidFill>
              <a:schemeClr val="tx1"/>
            </a:solidFill>
          </a:ln>
        </p:spPr>
        <p:txBody>
          <a:bodyPr wrap="none" lIns="68579" tIns="34289" rIns="68579" bIns="34289" rtlCol="0">
            <a:spAutoFit/>
          </a:bodyPr>
          <a:lstStyle/>
          <a:p>
            <a:pPr defTabSz="342892"/>
            <a:r>
              <a:rPr lang="en-US" sz="1400">
                <a:solidFill>
                  <a:prstClr val="black"/>
                </a:solidFill>
                <a:latin typeface="Calibri"/>
              </a:rPr>
              <a:t>”largest” 4-bit number + 1</a:t>
            </a:r>
          </a:p>
        </p:txBody>
      </p:sp>
      <p:cxnSp>
        <p:nvCxnSpPr>
          <p:cNvPr id="10" name="Straight Arrow Connector 9"/>
          <p:cNvCxnSpPr>
            <a:stCxn id="3" idx="2"/>
            <a:endCxn id="13" idx="0"/>
          </p:cNvCxnSpPr>
          <p:nvPr/>
        </p:nvCxnSpPr>
        <p:spPr>
          <a:xfrm flipH="1">
            <a:off x="3032746" y="1851215"/>
            <a:ext cx="147043" cy="2719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Date Placeholder 3"/>
          <p:cNvSpPr>
            <a:spLocks noGrp="1"/>
          </p:cNvSpPr>
          <p:nvPr>
            <p:ph type="dt" sz="half" idx="4294967295"/>
          </p:nvPr>
        </p:nvSpPr>
        <p:spPr>
          <a:xfrm>
            <a:off x="1485900" y="4767266"/>
            <a:ext cx="1600200" cy="273844"/>
          </a:xfrm>
          <a:prstGeom prst="rect">
            <a:avLst/>
          </a:prstGeom>
        </p:spPr>
        <p:txBody>
          <a:bodyPr vert="horz" lIns="68579" tIns="34289" rIns="68579" bIns="34289" rtlCol="0" anchor="ctr"/>
          <a:lstStyle>
            <a:lvl1pPr algn="l">
              <a:defRPr sz="900">
                <a:solidFill>
                  <a:schemeClr val="tx1">
                    <a:tint val="75000"/>
                  </a:schemeClr>
                </a:solidFill>
              </a:defRPr>
            </a:lvl1pPr>
          </a:lstStyle>
          <a:p>
            <a:fld id="{8D7B15A8-F078-CB4E-84FB-75166D1D437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38" name="Footer Placeholder 4"/>
          <p:cNvSpPr>
            <a:spLocks noGrp="1"/>
          </p:cNvSpPr>
          <p:nvPr>
            <p:ph type="ftr" sz="quarter" idx="3"/>
          </p:nvPr>
        </p:nvSpPr>
        <p:spPr>
          <a:xfrm>
            <a:off x="3486150" y="4767266"/>
            <a:ext cx="2171700" cy="273844"/>
          </a:xfrm>
          <a:prstGeom prst="rect">
            <a:avLst/>
          </a:prstGeom>
        </p:spPr>
        <p:txBody>
          <a:bodyPr vert="horz" lIns="68579" tIns="34289" rIns="68579" bIns="34289" rtlCol="0" anchor="ctr">
            <a:normAutofit/>
          </a:bodyP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39" name="Slide Number Placeholder 5"/>
          <p:cNvSpPr>
            <a:spLocks noGrp="1"/>
          </p:cNvSpPr>
          <p:nvPr>
            <p:ph type="sldNum" sz="quarter" idx="4294967295"/>
          </p:nvPr>
        </p:nvSpPr>
        <p:spPr>
          <a:xfrm>
            <a:off x="6057900" y="4767266"/>
            <a:ext cx="1600200" cy="273844"/>
          </a:xfrm>
          <a:prstGeom prst="rect">
            <a:avLst/>
          </a:prstGeom>
        </p:spPr>
        <p:txBody>
          <a:bodyPr vert="horz" lIns="68579" tIns="34289" rIns="68579" bIns="34289" rtlCol="0" anchor="ctr"/>
          <a:lstStyle>
            <a:lvl1pPr algn="r">
              <a:defRPr sz="900">
                <a:solidFill>
                  <a:schemeClr val="tx1">
                    <a:tint val="75000"/>
                  </a:schemeClr>
                </a:solidFill>
              </a:defRPr>
            </a:lvl1pPr>
          </a:lstStyle>
          <a:p>
            <a:fld id="{3CC63E4C-4642-794D-A2FD-70F6B81535F5}"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sp>
        <p:nvSpPr>
          <p:cNvPr id="40" name="TextBox 39"/>
          <p:cNvSpPr txBox="1"/>
          <p:nvPr/>
        </p:nvSpPr>
        <p:spPr>
          <a:xfrm>
            <a:off x="4747543" y="2124244"/>
            <a:ext cx="653689" cy="392415"/>
          </a:xfrm>
          <a:prstGeom prst="rect">
            <a:avLst/>
          </a:prstGeom>
          <a:noFill/>
        </p:spPr>
        <p:txBody>
          <a:bodyPr wrap="none" lIns="68579" tIns="34289" rIns="68579" bIns="34289" rtlCol="0">
            <a:spAutoFit/>
          </a:bodyPr>
          <a:lstStyle/>
          <a:p>
            <a:pPr algn="r" defTabSz="342892"/>
            <a:r>
              <a:rPr lang="en-US" sz="2100" dirty="0">
                <a:solidFill>
                  <a:srgbClr val="FF0000"/>
                </a:solidFill>
                <a:latin typeface="Calibri"/>
              </a:rPr>
              <a:t>15</a:t>
            </a:r>
            <a:r>
              <a:rPr lang="en-US" sz="2100" baseline="-25000" dirty="0">
                <a:solidFill>
                  <a:srgbClr val="FF0000"/>
                </a:solidFill>
                <a:latin typeface="Calibri"/>
              </a:rPr>
              <a:t>ten</a:t>
            </a:r>
          </a:p>
        </p:txBody>
      </p:sp>
      <p:sp>
        <p:nvSpPr>
          <p:cNvPr id="48" name="TextBox 47"/>
          <p:cNvSpPr txBox="1"/>
          <p:nvPr/>
        </p:nvSpPr>
        <p:spPr>
          <a:xfrm>
            <a:off x="5735688" y="2124244"/>
            <a:ext cx="110588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01111</a:t>
            </a:r>
            <a:r>
              <a:rPr lang="en-US" sz="2100" baseline="-25000" dirty="0">
                <a:solidFill>
                  <a:prstClr val="black"/>
                </a:solidFill>
                <a:latin typeface="Calibri"/>
              </a:rPr>
              <a:t>two</a:t>
            </a:r>
          </a:p>
        </p:txBody>
      </p:sp>
      <p:sp>
        <p:nvSpPr>
          <p:cNvPr id="49" name="TextBox 48"/>
          <p:cNvSpPr txBox="1"/>
          <p:nvPr/>
        </p:nvSpPr>
        <p:spPr>
          <a:xfrm>
            <a:off x="4510580" y="2438314"/>
            <a:ext cx="906162" cy="392415"/>
          </a:xfrm>
          <a:prstGeom prst="rect">
            <a:avLst/>
          </a:prstGeom>
          <a:noFill/>
        </p:spPr>
        <p:txBody>
          <a:bodyPr wrap="none" lIns="68579" tIns="34289" rIns="68579" bIns="34289" rtlCol="0">
            <a:spAutoFit/>
          </a:bodyPr>
          <a:lstStyle/>
          <a:p>
            <a:pPr algn="r" defTabSz="342892"/>
            <a:r>
              <a:rPr lang="en-US" sz="2100" dirty="0">
                <a:solidFill>
                  <a:srgbClr val="0070C0"/>
                </a:solidFill>
                <a:latin typeface="Calibri"/>
              </a:rPr>
              <a:t>-     3</a:t>
            </a:r>
            <a:r>
              <a:rPr lang="en-US" sz="2100" baseline="-25000" dirty="0">
                <a:solidFill>
                  <a:srgbClr val="0070C0"/>
                </a:solidFill>
                <a:latin typeface="Calibri"/>
              </a:rPr>
              <a:t>ten</a:t>
            </a:r>
          </a:p>
        </p:txBody>
      </p:sp>
      <p:sp>
        <p:nvSpPr>
          <p:cNvPr id="50" name="TextBox 49"/>
          <p:cNvSpPr txBox="1"/>
          <p:nvPr/>
        </p:nvSpPr>
        <p:spPr>
          <a:xfrm>
            <a:off x="5605847" y="2438314"/>
            <a:ext cx="1235723" cy="392415"/>
          </a:xfrm>
          <a:prstGeom prst="rect">
            <a:avLst/>
          </a:prstGeom>
          <a:noFill/>
        </p:spPr>
        <p:txBody>
          <a:bodyPr wrap="none" lIns="68579" tIns="34289" rIns="68579" bIns="34289" rtlCol="0">
            <a:spAutoFit/>
          </a:bodyPr>
          <a:lstStyle/>
          <a:p>
            <a:pPr algn="r" defTabSz="342892"/>
            <a:r>
              <a:rPr lang="en-US" sz="2100" dirty="0">
                <a:solidFill>
                  <a:srgbClr val="0070C0"/>
                </a:solidFill>
                <a:latin typeface="Calibri"/>
              </a:rPr>
              <a:t>-   0011</a:t>
            </a:r>
            <a:r>
              <a:rPr lang="en-US" sz="2100" baseline="-25000" dirty="0">
                <a:solidFill>
                  <a:srgbClr val="0070C0"/>
                </a:solidFill>
                <a:latin typeface="Calibri"/>
              </a:rPr>
              <a:t>two</a:t>
            </a:r>
          </a:p>
        </p:txBody>
      </p:sp>
      <p:cxnSp>
        <p:nvCxnSpPr>
          <p:cNvPr id="51" name="Straight Connector 50"/>
          <p:cNvCxnSpPr/>
          <p:nvPr/>
        </p:nvCxnSpPr>
        <p:spPr>
          <a:xfrm>
            <a:off x="4565937" y="2846201"/>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05846" y="2846201"/>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752857" y="2857804"/>
            <a:ext cx="653689"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12</a:t>
            </a:r>
            <a:r>
              <a:rPr lang="en-US" sz="2100" baseline="-25000" dirty="0">
                <a:solidFill>
                  <a:prstClr val="black"/>
                </a:solidFill>
                <a:latin typeface="Calibri"/>
              </a:rPr>
              <a:t>ten</a:t>
            </a:r>
          </a:p>
        </p:txBody>
      </p:sp>
      <p:sp>
        <p:nvSpPr>
          <p:cNvPr id="54" name="TextBox 53"/>
          <p:cNvSpPr txBox="1"/>
          <p:nvPr/>
        </p:nvSpPr>
        <p:spPr>
          <a:xfrm>
            <a:off x="5878060" y="2857804"/>
            <a:ext cx="968823"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1100</a:t>
            </a:r>
            <a:r>
              <a:rPr lang="en-US" sz="2100" baseline="-25000" dirty="0">
                <a:solidFill>
                  <a:prstClr val="black"/>
                </a:solidFill>
                <a:latin typeface="Calibri"/>
              </a:rPr>
              <a:t>two</a:t>
            </a:r>
          </a:p>
        </p:txBody>
      </p:sp>
      <p:sp>
        <p:nvSpPr>
          <p:cNvPr id="55" name="TextBox 54"/>
          <p:cNvSpPr txBox="1"/>
          <p:nvPr/>
        </p:nvSpPr>
        <p:spPr>
          <a:xfrm>
            <a:off x="7068576" y="2856745"/>
            <a:ext cx="836695" cy="392415"/>
          </a:xfrm>
          <a:prstGeom prst="rect">
            <a:avLst/>
          </a:prstGeom>
          <a:noFill/>
        </p:spPr>
        <p:txBody>
          <a:bodyPr wrap="none" lIns="68579" tIns="34289" rIns="68579" bIns="34289" rtlCol="0">
            <a:spAutoFit/>
          </a:bodyPr>
          <a:lstStyle/>
          <a:p>
            <a:pPr algn="r" defTabSz="342892"/>
            <a:r>
              <a:rPr lang="en-US" sz="2100" i="1">
                <a:solidFill>
                  <a:prstClr val="black"/>
                </a:solidFill>
                <a:latin typeface="Calibri"/>
              </a:rPr>
              <a:t>invert</a:t>
            </a:r>
            <a:endParaRPr lang="en-US" sz="2100" i="1" dirty="0">
              <a:solidFill>
                <a:prstClr val="black"/>
              </a:solidFill>
              <a:latin typeface="Calibri"/>
            </a:endParaRPr>
          </a:p>
        </p:txBody>
      </p:sp>
      <p:sp>
        <p:nvSpPr>
          <p:cNvPr id="56" name="TextBox 55"/>
          <p:cNvSpPr txBox="1"/>
          <p:nvPr/>
        </p:nvSpPr>
        <p:spPr>
          <a:xfrm>
            <a:off x="4519101" y="3230375"/>
            <a:ext cx="896544" cy="392415"/>
          </a:xfrm>
          <a:prstGeom prst="rect">
            <a:avLst/>
          </a:prstGeom>
          <a:noFill/>
        </p:spPr>
        <p:txBody>
          <a:bodyPr wrap="none" lIns="68579" tIns="34289" rIns="68579" bIns="34289" rtlCol="0">
            <a:spAutoFit/>
          </a:bodyPr>
          <a:lstStyle/>
          <a:p>
            <a:pPr algn="r" defTabSz="342892"/>
            <a:r>
              <a:rPr lang="en-US" sz="2100" dirty="0">
                <a:solidFill>
                  <a:srgbClr val="FF0000"/>
                </a:solidFill>
                <a:latin typeface="Calibri"/>
              </a:rPr>
              <a:t>+    1</a:t>
            </a:r>
            <a:r>
              <a:rPr lang="en-US" sz="2100" baseline="-25000" dirty="0">
                <a:solidFill>
                  <a:srgbClr val="FF0000"/>
                </a:solidFill>
                <a:latin typeface="Calibri"/>
              </a:rPr>
              <a:t>ten</a:t>
            </a:r>
          </a:p>
        </p:txBody>
      </p:sp>
      <p:sp>
        <p:nvSpPr>
          <p:cNvPr id="57" name="TextBox 56"/>
          <p:cNvSpPr txBox="1"/>
          <p:nvPr/>
        </p:nvSpPr>
        <p:spPr>
          <a:xfrm>
            <a:off x="5553051" y="3230375"/>
            <a:ext cx="128742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0001</a:t>
            </a:r>
            <a:r>
              <a:rPr lang="en-US" sz="2100" baseline="-25000" dirty="0">
                <a:solidFill>
                  <a:prstClr val="black"/>
                </a:solidFill>
                <a:latin typeface="Calibri"/>
              </a:rPr>
              <a:t>two</a:t>
            </a:r>
          </a:p>
        </p:txBody>
      </p:sp>
      <p:cxnSp>
        <p:nvCxnSpPr>
          <p:cNvPr id="58" name="Straight Connector 57"/>
          <p:cNvCxnSpPr/>
          <p:nvPr/>
        </p:nvCxnSpPr>
        <p:spPr>
          <a:xfrm>
            <a:off x="4564841" y="3638263"/>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604750" y="3638263"/>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751761" y="3649865"/>
            <a:ext cx="653689" cy="392415"/>
          </a:xfrm>
          <a:prstGeom prst="rect">
            <a:avLst/>
          </a:prstGeom>
          <a:noFill/>
        </p:spPr>
        <p:txBody>
          <a:bodyPr wrap="none" lIns="68579" tIns="34289" rIns="68579" bIns="34289" rtlCol="0">
            <a:spAutoFit/>
          </a:bodyPr>
          <a:lstStyle/>
          <a:p>
            <a:pPr algn="r" defTabSz="342892"/>
            <a:r>
              <a:rPr lang="en-US" sz="2100" dirty="0">
                <a:solidFill>
                  <a:srgbClr val="00B050"/>
                </a:solidFill>
                <a:latin typeface="Calibri"/>
              </a:rPr>
              <a:t>13</a:t>
            </a:r>
            <a:r>
              <a:rPr lang="en-US" sz="2100" baseline="-25000" dirty="0">
                <a:solidFill>
                  <a:srgbClr val="00B050"/>
                </a:solidFill>
                <a:latin typeface="Calibri"/>
              </a:rPr>
              <a:t>ten</a:t>
            </a:r>
          </a:p>
        </p:txBody>
      </p:sp>
      <p:sp>
        <p:nvSpPr>
          <p:cNvPr id="61" name="TextBox 60"/>
          <p:cNvSpPr txBox="1"/>
          <p:nvPr/>
        </p:nvSpPr>
        <p:spPr>
          <a:xfrm>
            <a:off x="5876964" y="3649865"/>
            <a:ext cx="968824" cy="392415"/>
          </a:xfrm>
          <a:prstGeom prst="rect">
            <a:avLst/>
          </a:prstGeom>
          <a:noFill/>
        </p:spPr>
        <p:txBody>
          <a:bodyPr wrap="none" lIns="68579" tIns="34289" rIns="68579" bIns="34289" rtlCol="0">
            <a:spAutoFit/>
          </a:bodyPr>
          <a:lstStyle/>
          <a:p>
            <a:pPr algn="r" defTabSz="342892"/>
            <a:r>
              <a:rPr lang="en-US" sz="2100" dirty="0">
                <a:solidFill>
                  <a:srgbClr val="00B050"/>
                </a:solidFill>
                <a:latin typeface="Calibri"/>
              </a:rPr>
              <a:t>1101</a:t>
            </a:r>
            <a:r>
              <a:rPr lang="en-US" sz="2100" baseline="-25000" dirty="0">
                <a:solidFill>
                  <a:srgbClr val="00B050"/>
                </a:solidFill>
                <a:latin typeface="Calibri"/>
              </a:rPr>
              <a:t>two</a:t>
            </a:r>
          </a:p>
        </p:txBody>
      </p:sp>
      <p:cxnSp>
        <p:nvCxnSpPr>
          <p:cNvPr id="9" name="Straight Arrow Connector 8"/>
          <p:cNvCxnSpPr>
            <a:stCxn id="13" idx="3"/>
          </p:cNvCxnSpPr>
          <p:nvPr/>
        </p:nvCxnSpPr>
        <p:spPr>
          <a:xfrm flipV="1">
            <a:off x="3585685" y="2315689"/>
            <a:ext cx="1041090" cy="37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154884" y="1099953"/>
            <a:ext cx="138497" cy="288539"/>
          </a:xfrm>
          <a:prstGeom prst="rect">
            <a:avLst/>
          </a:prstGeom>
          <a:noFill/>
        </p:spPr>
        <p:txBody>
          <a:bodyPr wrap="none" lIns="68579" tIns="34289" rIns="68579" bIns="34289" rtlCol="0">
            <a:spAutoFit/>
          </a:bodyPr>
          <a:lstStyle/>
          <a:p>
            <a:pPr defTabSz="342892"/>
            <a:endParaRPr lang="en-US" sz="1400" dirty="0">
              <a:solidFill>
                <a:prstClr val="black"/>
              </a:solidFill>
              <a:latin typeface="Calibri"/>
            </a:endParaRPr>
          </a:p>
        </p:txBody>
      </p:sp>
    </p:spTree>
    <p:extLst>
      <p:ext uri="{BB962C8B-B14F-4D97-AF65-F5344CB8AC3E}">
        <p14:creationId xmlns:p14="http://schemas.microsoft.com/office/powerpoint/2010/main" val="58995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P spid="13" grpId="0"/>
      <p:bldP spid="14" grpId="0"/>
      <p:bldP spid="15" grpId="0"/>
      <p:bldP spid="21" grpId="0"/>
      <p:bldP spid="22" grpId="0"/>
      <p:bldP spid="25" grpId="0"/>
      <p:bldP spid="26" grpId="0"/>
      <p:bldP spid="27" grpId="0"/>
      <p:bldP spid="28" grpId="0"/>
      <p:bldP spid="31" grpId="0"/>
      <p:bldP spid="32" grpId="0"/>
      <p:bldP spid="3" grpId="0" animBg="1"/>
      <p:bldP spid="40" grpId="0"/>
      <p:bldP spid="48" grpId="0"/>
      <p:bldP spid="49" grpId="0"/>
      <p:bldP spid="50" grpId="0"/>
      <p:bldP spid="53" grpId="0"/>
      <p:bldP spid="54" grpId="0"/>
      <p:bldP spid="55" grpId="0"/>
      <p:bldP spid="56" grpId="0"/>
      <p:bldP spid="57"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t>What is the decimal value of the following binary 8-bit 2’s complement number?</a:t>
            </a:r>
          </a:p>
          <a:p>
            <a:pPr marL="342892" lvl="1" indent="0">
              <a:lnSpc>
                <a:spcPct val="90000"/>
              </a:lnSpc>
              <a:buNone/>
            </a:pPr>
            <a:r>
              <a:rPr lang="en-US" sz="2400" dirty="0"/>
              <a:t>           1110 0001</a:t>
            </a:r>
            <a:r>
              <a:rPr lang="en-US" sz="2400" baseline="-25000" dirty="0"/>
              <a:t>two</a:t>
            </a:r>
          </a:p>
        </p:txBody>
      </p:sp>
      <p:sp>
        <p:nvSpPr>
          <p:cNvPr id="8" name="Date Placeholder 3"/>
          <p:cNvSpPr>
            <a:spLocks noGrp="1"/>
          </p:cNvSpPr>
          <p:nvPr>
            <p:ph type="dt" sz="half" idx="10"/>
          </p:nvPr>
        </p:nvSpPr>
        <p:spPr>
          <a:prstGeom prst="rect">
            <a:avLst/>
          </a:prstGeom>
        </p:spPr>
        <p:txBody>
          <a:bodyPr vert="horz" lIns="68579" tIns="34289" rIns="68579" bIns="34289" rtlCol="0" anchor="ctr"/>
          <a:lstStyle>
            <a:lvl1pPr algn="l">
              <a:defRPr sz="900">
                <a:solidFill>
                  <a:schemeClr val="tx1">
                    <a:tint val="75000"/>
                  </a:schemeClr>
                </a:solidFill>
              </a:defRPr>
            </a:lvl1pPr>
          </a:lstStyle>
          <a:p>
            <a:fld id="{EE71953B-5FD1-4344-A121-20A9915F603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10" name="Slide Number Placeholder 5"/>
          <p:cNvSpPr>
            <a:spLocks noGrp="1"/>
          </p:cNvSpPr>
          <p:nvPr>
            <p:ph type="sldNum" sz="quarter" idx="12"/>
          </p:nvPr>
        </p:nvSpPr>
        <p:spPr>
          <a:prstGeom prst="rect">
            <a:avLst/>
          </a:prstGeom>
        </p:spPr>
        <p:txBody>
          <a:bodyPr vert="horz" lIns="68579" tIns="34289" rIns="68579" bIns="34289" rtlCol="0" anchor="ctr"/>
          <a:lstStyle>
            <a:lvl1pPr algn="r">
              <a:defRPr sz="900">
                <a:solidFill>
                  <a:schemeClr val="tx1">
                    <a:tint val="75000"/>
                  </a:schemeClr>
                </a:solidFill>
              </a:defRPr>
            </a:lvl1pPr>
          </a:lstStyle>
          <a:p>
            <a:fld id="{3CC63E4C-4642-794D-A2FD-70F6B81535F5}"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sp>
        <p:nvSpPr>
          <p:cNvPr id="9" name="Footer Placeholder 4"/>
          <p:cNvSpPr>
            <a:spLocks noGrp="1"/>
          </p:cNvSpPr>
          <p:nvPr>
            <p:ph type="ftr" sz="quarter" idx="3"/>
          </p:nvPr>
        </p:nvSpPr>
        <p:spPr>
          <a:prstGeom prst="rect">
            <a:avLst/>
          </a:prstGeom>
        </p:spPr>
        <p:txBody>
          <a:bodyPr vert="horz" lIns="68579" tIns="34289" rIns="68579"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1369227534"/>
              </p:ext>
            </p:extLst>
          </p:nvPr>
        </p:nvGraphicFramePr>
        <p:xfrm>
          <a:off x="1551363" y="2399826"/>
          <a:ext cx="3869575" cy="1943100"/>
        </p:xfrm>
        <a:graphic>
          <a:graphicData uri="http://schemas.openxmlformats.org/drawingml/2006/table">
            <a:tbl>
              <a:tblPr firstRow="1" bandRow="1">
                <a:tableStyleId>{5C22544A-7EE6-4342-B048-85BDC9FD1C3A}</a:tableStyleId>
              </a:tblPr>
              <a:tblGrid>
                <a:gridCol w="1438103"/>
                <a:gridCol w="2431472"/>
              </a:tblGrid>
              <a:tr h="388620">
                <a:tc>
                  <a:txBody>
                    <a:bodyPr/>
                    <a:lstStyle/>
                    <a:p>
                      <a:pPr algn="ctr"/>
                      <a:r>
                        <a:rPr lang="en-US" sz="2100" dirty="0" smtClean="0"/>
                        <a:t>Answer</a:t>
                      </a:r>
                      <a:endParaRPr lang="en-US" sz="2100" dirty="0"/>
                    </a:p>
                  </a:txBody>
                  <a:tcPr marL="68580" marR="68580" marT="34290" marB="34290"/>
                </a:tc>
                <a:tc>
                  <a:txBody>
                    <a:bodyPr/>
                    <a:lstStyle/>
                    <a:p>
                      <a:pPr algn="ctr"/>
                      <a:r>
                        <a:rPr lang="en-US" sz="2100" dirty="0" smtClean="0"/>
                        <a:t>Value</a:t>
                      </a:r>
                      <a:endParaRPr lang="en-US" sz="2100" dirty="0"/>
                    </a:p>
                  </a:txBody>
                  <a:tcPr marL="68580" marR="68580" marT="34290" marB="34290"/>
                </a:tc>
              </a:tr>
              <a:tr h="388620">
                <a:tc>
                  <a:txBody>
                    <a:bodyPr/>
                    <a:lstStyle/>
                    <a:p>
                      <a:pPr algn="ctr"/>
                      <a:r>
                        <a:rPr lang="en-US" sz="2100" dirty="0" smtClean="0">
                          <a:solidFill>
                            <a:srgbClr val="FF0000"/>
                          </a:solidFill>
                        </a:rPr>
                        <a:t>RED</a:t>
                      </a:r>
                      <a:endParaRPr lang="en-US" sz="2100" dirty="0">
                        <a:solidFill>
                          <a:srgbClr val="FF0000"/>
                        </a:solidFill>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t>33</a:t>
                      </a:r>
                      <a:r>
                        <a:rPr lang="en-US" sz="2100" baseline="-25000" dirty="0" smtClean="0"/>
                        <a:t>ten</a:t>
                      </a:r>
                    </a:p>
                  </a:txBody>
                  <a:tcPr marL="68580" marR="68580" marT="34290" marB="34290"/>
                </a:tc>
              </a:tr>
              <a:tr h="388620">
                <a:tc>
                  <a:txBody>
                    <a:bodyPr/>
                    <a:lstStyle/>
                    <a:p>
                      <a:pPr algn="ctr"/>
                      <a:r>
                        <a:rPr lang="en-US" sz="2100" dirty="0" smtClean="0">
                          <a:solidFill>
                            <a:srgbClr val="FFC000"/>
                          </a:solidFill>
                        </a:rPr>
                        <a:t>ORANGE</a:t>
                      </a:r>
                      <a:endParaRPr lang="en-US" sz="2100" dirty="0">
                        <a:solidFill>
                          <a:srgbClr val="FFC000"/>
                        </a:solidFill>
                      </a:endParaRPr>
                    </a:p>
                  </a:txBody>
                  <a:tcPr marL="68580" marR="68580" marT="34290" marB="34290"/>
                </a:tc>
                <a:tc>
                  <a:txBody>
                    <a:bodyPr/>
                    <a:lstStyle/>
                    <a:p>
                      <a:pPr algn="ctr"/>
                      <a:r>
                        <a:rPr lang="en-US" sz="2100" dirty="0" smtClean="0"/>
                        <a:t>-31</a:t>
                      </a:r>
                      <a:r>
                        <a:rPr lang="en-US" sz="2100" baseline="-25000" dirty="0" smtClean="0"/>
                        <a:t>ten</a:t>
                      </a:r>
                      <a:endParaRPr lang="en-US" sz="2100" baseline="-25000" dirty="0"/>
                    </a:p>
                  </a:txBody>
                  <a:tcPr marL="68580" marR="68580" marT="34290" marB="34290"/>
                </a:tc>
              </a:tr>
              <a:tr h="388620">
                <a:tc>
                  <a:txBody>
                    <a:bodyPr/>
                    <a:lstStyle/>
                    <a:p>
                      <a:pPr algn="ctr"/>
                      <a:r>
                        <a:rPr lang="en-US" sz="2100" dirty="0" smtClean="0">
                          <a:solidFill>
                            <a:srgbClr val="008000"/>
                          </a:solidFill>
                        </a:rPr>
                        <a:t>GREEN</a:t>
                      </a:r>
                      <a:endParaRPr lang="en-US" sz="2100" dirty="0">
                        <a:solidFill>
                          <a:srgbClr val="008000"/>
                        </a:solidFill>
                      </a:endParaRPr>
                    </a:p>
                  </a:txBody>
                  <a:tcPr marL="68580" marR="68580" marT="34290" marB="34290"/>
                </a:tc>
                <a:tc>
                  <a:txBody>
                    <a:bodyPr/>
                    <a:lstStyle/>
                    <a:p>
                      <a:pPr algn="ctr"/>
                      <a:r>
                        <a:rPr lang="en-US" sz="2100" dirty="0" smtClean="0"/>
                        <a:t>225</a:t>
                      </a:r>
                      <a:r>
                        <a:rPr lang="en-US" sz="2100" baseline="-25000" dirty="0" smtClean="0"/>
                        <a:t>ten</a:t>
                      </a:r>
                      <a:endParaRPr lang="en-US" sz="2100" baseline="-25000" dirty="0"/>
                    </a:p>
                  </a:txBody>
                  <a:tcPr marL="68580" marR="68580" marT="34290" marB="34290"/>
                </a:tc>
              </a:tr>
              <a:tr h="388620">
                <a:tc>
                  <a:txBody>
                    <a:bodyPr/>
                    <a:lstStyle/>
                    <a:p>
                      <a:pPr algn="ctr"/>
                      <a:r>
                        <a:rPr lang="en-US" sz="2100" dirty="0" smtClean="0">
                          <a:solidFill>
                            <a:srgbClr val="FFFF00"/>
                          </a:solidFill>
                        </a:rPr>
                        <a:t>YELLOW</a:t>
                      </a:r>
                      <a:endParaRPr lang="en-US" sz="2100" dirty="0">
                        <a:solidFill>
                          <a:srgbClr val="FFFF00"/>
                        </a:solidFill>
                      </a:endParaRP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dirty="0" smtClean="0"/>
                        <a:t>-33</a:t>
                      </a:r>
                      <a:r>
                        <a:rPr lang="en-US" sz="2100" baseline="-25000" dirty="0" smtClean="0"/>
                        <a:t>ten</a:t>
                      </a:r>
                    </a:p>
                  </a:txBody>
                  <a:tcPr marL="68580" marR="68580" marT="34290" marB="34290"/>
                </a:tc>
              </a:tr>
            </a:tbl>
          </a:graphicData>
        </a:graphic>
      </p:graphicFrame>
    </p:spTree>
    <p:extLst>
      <p:ext uri="{BB962C8B-B14F-4D97-AF65-F5344CB8AC3E}">
        <p14:creationId xmlns:p14="http://schemas.microsoft.com/office/powerpoint/2010/main" val="2010510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t>
            </a:r>
            <a:br>
              <a:rPr lang="en-US" dirty="0"/>
            </a:br>
            <a:r>
              <a:rPr lang="en-US" sz="2700" dirty="0"/>
              <a:t>4-bit Example</a:t>
            </a:r>
            <a:endParaRPr lang="en-US" dirty="0"/>
          </a:p>
        </p:txBody>
      </p:sp>
      <p:sp>
        <p:nvSpPr>
          <p:cNvPr id="7" name="Text Placeholder 6"/>
          <p:cNvSpPr>
            <a:spLocks noGrp="1"/>
          </p:cNvSpPr>
          <p:nvPr>
            <p:ph type="body" idx="1"/>
          </p:nvPr>
        </p:nvSpPr>
        <p:spPr/>
        <p:txBody>
          <a:bodyPr/>
          <a:lstStyle/>
          <a:p>
            <a:r>
              <a:rPr lang="en-US" dirty="0"/>
              <a:t>Unsigned</a:t>
            </a:r>
          </a:p>
        </p:txBody>
      </p:sp>
      <p:sp>
        <p:nvSpPr>
          <p:cNvPr id="8" name="Text Placeholder 7"/>
          <p:cNvSpPr>
            <a:spLocks noGrp="1"/>
          </p:cNvSpPr>
          <p:nvPr>
            <p:ph type="body" sz="quarter" idx="3"/>
          </p:nvPr>
        </p:nvSpPr>
        <p:spPr/>
        <p:txBody>
          <a:bodyPr/>
          <a:lstStyle/>
          <a:p>
            <a:r>
              <a:rPr lang="en-US" dirty="0"/>
              <a:t>Signed (Two’s Complement)</a:t>
            </a:r>
          </a:p>
        </p:txBody>
      </p:sp>
      <p:sp>
        <p:nvSpPr>
          <p:cNvPr id="41" name="Date Placeholder 3"/>
          <p:cNvSpPr>
            <a:spLocks noGrp="1"/>
          </p:cNvSpPr>
          <p:nvPr>
            <p:ph type="dt" sz="half" idx="10"/>
          </p:nvPr>
        </p:nvSpPr>
        <p:spPr>
          <a:prstGeom prst="rect">
            <a:avLst/>
          </a:prstGeom>
        </p:spPr>
        <p:txBody>
          <a:bodyPr vert="horz" lIns="68579" tIns="34289" rIns="68579" bIns="34289" rtlCol="0" anchor="ctr"/>
          <a:lstStyle>
            <a:lvl1pPr algn="l">
              <a:defRPr sz="900">
                <a:solidFill>
                  <a:schemeClr val="tx1">
                    <a:tint val="75000"/>
                  </a:schemeClr>
                </a:solidFill>
              </a:defRPr>
            </a:lvl1pPr>
          </a:lstStyle>
          <a:p>
            <a:fld id="{205ED4AC-E095-EB44-A4F1-A4FAB557A2F8}"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43" name="Slide Number Placeholder 5"/>
          <p:cNvSpPr>
            <a:spLocks noGrp="1"/>
          </p:cNvSpPr>
          <p:nvPr>
            <p:ph type="sldNum" sz="quarter" idx="12"/>
          </p:nvPr>
        </p:nvSpPr>
        <p:spPr>
          <a:prstGeom prst="rect">
            <a:avLst/>
          </a:prstGeom>
        </p:spPr>
        <p:txBody>
          <a:bodyPr vert="horz" lIns="68579" tIns="34289" rIns="68579" bIns="34289" rtlCol="0" anchor="ctr"/>
          <a:lstStyle>
            <a:lvl1pPr algn="r">
              <a:defRPr sz="900">
                <a:solidFill>
                  <a:schemeClr val="tx1">
                    <a:tint val="75000"/>
                  </a:schemeClr>
                </a:solidFill>
              </a:defRPr>
            </a:lvl1pPr>
          </a:lstStyle>
          <a:p>
            <a:fld id="{3CC63E4C-4642-794D-A2FD-70F6B81535F5}"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
        <p:nvSpPr>
          <p:cNvPr id="42" name="Footer Placeholder 4"/>
          <p:cNvSpPr>
            <a:spLocks noGrp="1"/>
          </p:cNvSpPr>
          <p:nvPr>
            <p:ph type="ftr" sz="quarter" idx="13"/>
          </p:nvPr>
        </p:nvSpPr>
        <p:spPr>
          <a:prstGeom prst="rect">
            <a:avLst/>
          </a:prstGeom>
        </p:spPr>
        <p:txBody>
          <a:bodyPr vert="horz" lIns="68579" tIns="34289" rIns="68579" bIns="34289" rtlCol="0" anchor="ctr">
            <a:normAutofit/>
          </a:bodyP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12" name="TextBox 11"/>
          <p:cNvSpPr txBox="1"/>
          <p:nvPr/>
        </p:nvSpPr>
        <p:spPr>
          <a:xfrm>
            <a:off x="1703815" y="1607012"/>
            <a:ext cx="516632"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3</a:t>
            </a:r>
            <a:r>
              <a:rPr lang="en-US" sz="2100" baseline="-25000" dirty="0">
                <a:solidFill>
                  <a:prstClr val="black"/>
                </a:solidFill>
                <a:latin typeface="Calibri"/>
              </a:rPr>
              <a:t>ten</a:t>
            </a:r>
          </a:p>
        </p:txBody>
      </p:sp>
      <p:sp>
        <p:nvSpPr>
          <p:cNvPr id="13" name="TextBox 12"/>
          <p:cNvSpPr txBox="1"/>
          <p:nvPr/>
        </p:nvSpPr>
        <p:spPr>
          <a:xfrm>
            <a:off x="2691960" y="1607012"/>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0011</a:t>
            </a:r>
            <a:r>
              <a:rPr lang="en-US" sz="2100" baseline="-25000" dirty="0">
                <a:solidFill>
                  <a:prstClr val="black"/>
                </a:solidFill>
                <a:latin typeface="Calibri"/>
              </a:rPr>
              <a:t>two</a:t>
            </a:r>
          </a:p>
        </p:txBody>
      </p:sp>
      <p:sp>
        <p:nvSpPr>
          <p:cNvPr id="14" name="TextBox 13"/>
          <p:cNvSpPr txBox="1"/>
          <p:nvPr/>
        </p:nvSpPr>
        <p:spPr>
          <a:xfrm>
            <a:off x="1278099" y="1921082"/>
            <a:ext cx="957858"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4</a:t>
            </a:r>
            <a:r>
              <a:rPr lang="en-US" sz="2100" baseline="-25000" dirty="0">
                <a:solidFill>
                  <a:prstClr val="black"/>
                </a:solidFill>
                <a:latin typeface="Calibri"/>
              </a:rPr>
              <a:t>ten</a:t>
            </a:r>
          </a:p>
        </p:txBody>
      </p:sp>
      <p:sp>
        <p:nvSpPr>
          <p:cNvPr id="15" name="TextBox 14"/>
          <p:cNvSpPr txBox="1"/>
          <p:nvPr/>
        </p:nvSpPr>
        <p:spPr>
          <a:xfrm>
            <a:off x="2373363" y="1921082"/>
            <a:ext cx="128742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0100</a:t>
            </a:r>
            <a:r>
              <a:rPr lang="en-US" sz="2100" baseline="-25000" dirty="0">
                <a:solidFill>
                  <a:prstClr val="black"/>
                </a:solidFill>
                <a:latin typeface="Calibri"/>
              </a:rPr>
              <a:t>two</a:t>
            </a:r>
          </a:p>
        </p:txBody>
      </p:sp>
      <p:cxnSp>
        <p:nvCxnSpPr>
          <p:cNvPr id="17" name="Straight Connector 16"/>
          <p:cNvCxnSpPr/>
          <p:nvPr/>
        </p:nvCxnSpPr>
        <p:spPr>
          <a:xfrm>
            <a:off x="1385153" y="2328969"/>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25062" y="2328969"/>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09128" y="2340572"/>
            <a:ext cx="516632"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7</a:t>
            </a:r>
            <a:r>
              <a:rPr lang="en-US" sz="2100" baseline="-25000" dirty="0">
                <a:solidFill>
                  <a:prstClr val="black"/>
                </a:solidFill>
                <a:latin typeface="Calibri"/>
              </a:rPr>
              <a:t>ten</a:t>
            </a:r>
          </a:p>
        </p:txBody>
      </p:sp>
      <p:sp>
        <p:nvSpPr>
          <p:cNvPr id="22" name="TextBox 21"/>
          <p:cNvSpPr txBox="1"/>
          <p:nvPr/>
        </p:nvSpPr>
        <p:spPr>
          <a:xfrm>
            <a:off x="2697276" y="2340572"/>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0111</a:t>
            </a:r>
            <a:r>
              <a:rPr lang="en-US" sz="2100" baseline="-25000" dirty="0">
                <a:solidFill>
                  <a:prstClr val="black"/>
                </a:solidFill>
                <a:latin typeface="Calibri"/>
              </a:rPr>
              <a:t>two</a:t>
            </a:r>
          </a:p>
        </p:txBody>
      </p:sp>
      <p:sp>
        <p:nvSpPr>
          <p:cNvPr id="25" name="TextBox 24"/>
          <p:cNvSpPr txBox="1"/>
          <p:nvPr/>
        </p:nvSpPr>
        <p:spPr>
          <a:xfrm>
            <a:off x="1698499" y="3074132"/>
            <a:ext cx="516632"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3</a:t>
            </a:r>
            <a:r>
              <a:rPr lang="en-US" sz="2100" baseline="-25000" dirty="0">
                <a:solidFill>
                  <a:prstClr val="black"/>
                </a:solidFill>
                <a:latin typeface="Calibri"/>
              </a:rPr>
              <a:t>ten</a:t>
            </a:r>
          </a:p>
        </p:txBody>
      </p:sp>
      <p:sp>
        <p:nvSpPr>
          <p:cNvPr id="26" name="TextBox 25"/>
          <p:cNvSpPr txBox="1"/>
          <p:nvPr/>
        </p:nvSpPr>
        <p:spPr>
          <a:xfrm>
            <a:off x="2686647" y="3074132"/>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0011</a:t>
            </a:r>
            <a:r>
              <a:rPr lang="en-US" sz="2100" baseline="-25000" dirty="0">
                <a:solidFill>
                  <a:prstClr val="black"/>
                </a:solidFill>
                <a:latin typeface="Calibri"/>
              </a:rPr>
              <a:t>two</a:t>
            </a:r>
          </a:p>
        </p:txBody>
      </p:sp>
      <p:sp>
        <p:nvSpPr>
          <p:cNvPr id="27" name="TextBox 26"/>
          <p:cNvSpPr txBox="1"/>
          <p:nvPr/>
        </p:nvSpPr>
        <p:spPr>
          <a:xfrm>
            <a:off x="1258359" y="3388202"/>
            <a:ext cx="972286"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11</a:t>
            </a:r>
            <a:r>
              <a:rPr lang="en-US" sz="2100" baseline="-25000" dirty="0">
                <a:solidFill>
                  <a:prstClr val="black"/>
                </a:solidFill>
                <a:latin typeface="Calibri"/>
              </a:rPr>
              <a:t>ten</a:t>
            </a:r>
          </a:p>
        </p:txBody>
      </p:sp>
      <p:sp>
        <p:nvSpPr>
          <p:cNvPr id="28" name="TextBox 27"/>
          <p:cNvSpPr txBox="1"/>
          <p:nvPr/>
        </p:nvSpPr>
        <p:spPr>
          <a:xfrm>
            <a:off x="2368049" y="3388202"/>
            <a:ext cx="128742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1011</a:t>
            </a:r>
            <a:r>
              <a:rPr lang="en-US" sz="2100" baseline="-25000" dirty="0">
                <a:solidFill>
                  <a:prstClr val="black"/>
                </a:solidFill>
                <a:latin typeface="Calibri"/>
              </a:rPr>
              <a:t>two</a:t>
            </a:r>
          </a:p>
        </p:txBody>
      </p:sp>
      <p:cxnSp>
        <p:nvCxnSpPr>
          <p:cNvPr id="29" name="Straight Connector 28"/>
          <p:cNvCxnSpPr/>
          <p:nvPr/>
        </p:nvCxnSpPr>
        <p:spPr>
          <a:xfrm>
            <a:off x="1379838" y="3796089"/>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19747" y="3796089"/>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66758" y="3807691"/>
            <a:ext cx="653689"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14</a:t>
            </a:r>
            <a:r>
              <a:rPr lang="en-US" sz="2100" baseline="-25000" dirty="0">
                <a:solidFill>
                  <a:prstClr val="black"/>
                </a:solidFill>
                <a:latin typeface="Calibri"/>
              </a:rPr>
              <a:t>ten</a:t>
            </a:r>
          </a:p>
        </p:txBody>
      </p:sp>
      <p:sp>
        <p:nvSpPr>
          <p:cNvPr id="32" name="TextBox 31"/>
          <p:cNvSpPr txBox="1"/>
          <p:nvPr/>
        </p:nvSpPr>
        <p:spPr>
          <a:xfrm>
            <a:off x="2691960" y="3807691"/>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1110</a:t>
            </a:r>
            <a:r>
              <a:rPr lang="en-US" sz="2100" baseline="-25000" dirty="0">
                <a:solidFill>
                  <a:prstClr val="black"/>
                </a:solidFill>
                <a:latin typeface="Calibri"/>
              </a:rPr>
              <a:t>two</a:t>
            </a:r>
          </a:p>
        </p:txBody>
      </p:sp>
      <p:sp>
        <p:nvSpPr>
          <p:cNvPr id="35" name="TextBox 34"/>
          <p:cNvSpPr txBox="1"/>
          <p:nvPr/>
        </p:nvSpPr>
        <p:spPr>
          <a:xfrm>
            <a:off x="5192446" y="1595410"/>
            <a:ext cx="516632"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3</a:t>
            </a:r>
            <a:r>
              <a:rPr lang="en-US" sz="2100" baseline="-25000" dirty="0">
                <a:solidFill>
                  <a:prstClr val="black"/>
                </a:solidFill>
                <a:latin typeface="Calibri"/>
              </a:rPr>
              <a:t>ten</a:t>
            </a:r>
          </a:p>
        </p:txBody>
      </p:sp>
      <p:sp>
        <p:nvSpPr>
          <p:cNvPr id="37" name="TextBox 36"/>
          <p:cNvSpPr txBox="1"/>
          <p:nvPr/>
        </p:nvSpPr>
        <p:spPr>
          <a:xfrm>
            <a:off x="6180593" y="1595410"/>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0011</a:t>
            </a:r>
            <a:r>
              <a:rPr lang="en-US" sz="2100" baseline="-25000" dirty="0">
                <a:solidFill>
                  <a:prstClr val="black"/>
                </a:solidFill>
                <a:latin typeface="Calibri"/>
              </a:rPr>
              <a:t>two</a:t>
            </a:r>
          </a:p>
        </p:txBody>
      </p:sp>
      <p:sp>
        <p:nvSpPr>
          <p:cNvPr id="38" name="TextBox 37"/>
          <p:cNvSpPr txBox="1"/>
          <p:nvPr/>
        </p:nvSpPr>
        <p:spPr>
          <a:xfrm>
            <a:off x="4766731" y="1909480"/>
            <a:ext cx="957858"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4</a:t>
            </a:r>
            <a:r>
              <a:rPr lang="en-US" sz="2100" baseline="-25000" dirty="0">
                <a:solidFill>
                  <a:prstClr val="black"/>
                </a:solidFill>
                <a:latin typeface="Calibri"/>
              </a:rPr>
              <a:t>ten</a:t>
            </a:r>
          </a:p>
        </p:txBody>
      </p:sp>
      <p:sp>
        <p:nvSpPr>
          <p:cNvPr id="39" name="TextBox 38"/>
          <p:cNvSpPr txBox="1"/>
          <p:nvPr/>
        </p:nvSpPr>
        <p:spPr>
          <a:xfrm>
            <a:off x="5861995" y="1909480"/>
            <a:ext cx="128742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0100</a:t>
            </a:r>
            <a:r>
              <a:rPr lang="en-US" sz="2100" baseline="-25000" dirty="0">
                <a:solidFill>
                  <a:prstClr val="black"/>
                </a:solidFill>
                <a:latin typeface="Calibri"/>
              </a:rPr>
              <a:t>two</a:t>
            </a:r>
          </a:p>
        </p:txBody>
      </p:sp>
      <p:cxnSp>
        <p:nvCxnSpPr>
          <p:cNvPr id="40" name="Straight Connector 39"/>
          <p:cNvCxnSpPr/>
          <p:nvPr/>
        </p:nvCxnSpPr>
        <p:spPr>
          <a:xfrm>
            <a:off x="4873784" y="2317367"/>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913694" y="2317367"/>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197761" y="2328970"/>
            <a:ext cx="516632"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7</a:t>
            </a:r>
            <a:r>
              <a:rPr lang="en-US" sz="2100" baseline="-25000" dirty="0">
                <a:solidFill>
                  <a:prstClr val="black"/>
                </a:solidFill>
                <a:latin typeface="Calibri"/>
              </a:rPr>
              <a:t>ten</a:t>
            </a:r>
          </a:p>
        </p:txBody>
      </p:sp>
      <p:sp>
        <p:nvSpPr>
          <p:cNvPr id="50" name="TextBox 49"/>
          <p:cNvSpPr txBox="1"/>
          <p:nvPr/>
        </p:nvSpPr>
        <p:spPr>
          <a:xfrm>
            <a:off x="6185907" y="2328970"/>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0111</a:t>
            </a:r>
            <a:r>
              <a:rPr lang="en-US" sz="2100" baseline="-25000" dirty="0">
                <a:solidFill>
                  <a:prstClr val="black"/>
                </a:solidFill>
                <a:latin typeface="Calibri"/>
              </a:rPr>
              <a:t>two</a:t>
            </a:r>
          </a:p>
        </p:txBody>
      </p:sp>
      <p:sp>
        <p:nvSpPr>
          <p:cNvPr id="51" name="TextBox 50"/>
          <p:cNvSpPr txBox="1"/>
          <p:nvPr/>
        </p:nvSpPr>
        <p:spPr>
          <a:xfrm>
            <a:off x="5192446" y="3074132"/>
            <a:ext cx="516632"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3</a:t>
            </a:r>
            <a:r>
              <a:rPr lang="en-US" sz="2100" baseline="-25000" dirty="0">
                <a:solidFill>
                  <a:prstClr val="black"/>
                </a:solidFill>
                <a:latin typeface="Calibri"/>
              </a:rPr>
              <a:t>ten</a:t>
            </a:r>
          </a:p>
        </p:txBody>
      </p:sp>
      <p:sp>
        <p:nvSpPr>
          <p:cNvPr id="52" name="TextBox 51"/>
          <p:cNvSpPr txBox="1"/>
          <p:nvPr/>
        </p:nvSpPr>
        <p:spPr>
          <a:xfrm>
            <a:off x="6180593" y="3074132"/>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0011</a:t>
            </a:r>
            <a:r>
              <a:rPr lang="en-US" sz="2100" baseline="-25000" dirty="0">
                <a:solidFill>
                  <a:prstClr val="black"/>
                </a:solidFill>
                <a:latin typeface="Calibri"/>
              </a:rPr>
              <a:t>two</a:t>
            </a:r>
          </a:p>
        </p:txBody>
      </p:sp>
      <p:sp>
        <p:nvSpPr>
          <p:cNvPr id="53" name="TextBox 52"/>
          <p:cNvSpPr txBox="1"/>
          <p:nvPr/>
        </p:nvSpPr>
        <p:spPr>
          <a:xfrm>
            <a:off x="4806405" y="3388202"/>
            <a:ext cx="918185"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-5</a:t>
            </a:r>
            <a:r>
              <a:rPr lang="en-US" sz="2100" baseline="-25000" dirty="0">
                <a:solidFill>
                  <a:prstClr val="black"/>
                </a:solidFill>
                <a:latin typeface="Calibri"/>
              </a:rPr>
              <a:t>ten</a:t>
            </a:r>
          </a:p>
        </p:txBody>
      </p:sp>
      <p:sp>
        <p:nvSpPr>
          <p:cNvPr id="54" name="TextBox 53"/>
          <p:cNvSpPr txBox="1"/>
          <p:nvPr/>
        </p:nvSpPr>
        <p:spPr>
          <a:xfrm>
            <a:off x="5861995" y="3388202"/>
            <a:ext cx="128742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1011</a:t>
            </a:r>
            <a:r>
              <a:rPr lang="en-US" sz="2100" baseline="-25000" dirty="0">
                <a:solidFill>
                  <a:prstClr val="black"/>
                </a:solidFill>
                <a:latin typeface="Calibri"/>
              </a:rPr>
              <a:t>two</a:t>
            </a:r>
          </a:p>
        </p:txBody>
      </p:sp>
      <p:cxnSp>
        <p:nvCxnSpPr>
          <p:cNvPr id="55" name="Straight Connector 54"/>
          <p:cNvCxnSpPr/>
          <p:nvPr/>
        </p:nvCxnSpPr>
        <p:spPr>
          <a:xfrm>
            <a:off x="4873784" y="3796089"/>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913694" y="3796089"/>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114805" y="3807691"/>
            <a:ext cx="599588"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-2</a:t>
            </a:r>
            <a:r>
              <a:rPr lang="en-US" sz="2100" baseline="-25000" dirty="0">
                <a:solidFill>
                  <a:prstClr val="black"/>
                </a:solidFill>
                <a:latin typeface="Calibri"/>
              </a:rPr>
              <a:t>ten</a:t>
            </a:r>
          </a:p>
        </p:txBody>
      </p:sp>
      <p:sp>
        <p:nvSpPr>
          <p:cNvPr id="58" name="TextBox 57"/>
          <p:cNvSpPr txBox="1"/>
          <p:nvPr/>
        </p:nvSpPr>
        <p:spPr>
          <a:xfrm>
            <a:off x="6185907" y="3807691"/>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1110</a:t>
            </a:r>
            <a:r>
              <a:rPr lang="en-US" sz="2100" baseline="-25000" dirty="0">
                <a:solidFill>
                  <a:prstClr val="black"/>
                </a:solidFill>
                <a:latin typeface="Calibri"/>
              </a:rPr>
              <a:t>two</a:t>
            </a:r>
          </a:p>
        </p:txBody>
      </p:sp>
      <p:sp>
        <p:nvSpPr>
          <p:cNvPr id="3" name="TextBox 2"/>
          <p:cNvSpPr txBox="1"/>
          <p:nvPr/>
        </p:nvSpPr>
        <p:spPr>
          <a:xfrm>
            <a:off x="1883846" y="4421017"/>
            <a:ext cx="5376311" cy="346249"/>
          </a:xfrm>
          <a:prstGeom prst="rect">
            <a:avLst/>
          </a:prstGeom>
          <a:noFill/>
        </p:spPr>
        <p:txBody>
          <a:bodyPr wrap="none" lIns="68579" tIns="34289" rIns="68579" bIns="34289" rtlCol="0">
            <a:spAutoFit/>
          </a:bodyPr>
          <a:lstStyle/>
          <a:p>
            <a:pPr algn="ctr" defTabSz="342892"/>
            <a:r>
              <a:rPr lang="en-US" b="1" i="1" dirty="0">
                <a:solidFill>
                  <a:prstClr val="black"/>
                </a:solidFill>
                <a:latin typeface="Calibri"/>
              </a:rPr>
              <a:t>No special rules for two’s complement </a:t>
            </a:r>
            <a:r>
              <a:rPr lang="en-US" b="1" i="1">
                <a:solidFill>
                  <a:prstClr val="black"/>
                </a:solidFill>
                <a:latin typeface="Calibri"/>
              </a:rPr>
              <a:t>signed addition</a:t>
            </a:r>
            <a:endParaRPr lang="en-US" b="1" i="1" dirty="0">
              <a:solidFill>
                <a:prstClr val="black"/>
              </a:solidFill>
              <a:latin typeface="Calibri"/>
            </a:endParaRPr>
          </a:p>
        </p:txBody>
      </p:sp>
    </p:spTree>
    <p:extLst>
      <p:ext uri="{BB962C8B-B14F-4D97-AF65-F5344CB8AC3E}">
        <p14:creationId xmlns:p14="http://schemas.microsoft.com/office/powerpoint/2010/main" val="79011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2" grpId="0"/>
      <p:bldP spid="13" grpId="0"/>
      <p:bldP spid="14" grpId="0"/>
      <p:bldP spid="15" grpId="0"/>
      <p:bldP spid="21" grpId="0"/>
      <p:bldP spid="22" grpId="0"/>
      <p:bldP spid="25" grpId="0"/>
      <p:bldP spid="26" grpId="0"/>
      <p:bldP spid="27" grpId="0"/>
      <p:bldP spid="28" grpId="0"/>
      <p:bldP spid="31" grpId="0"/>
      <p:bldP spid="32" grpId="0"/>
      <p:bldP spid="35" grpId="0"/>
      <p:bldP spid="37" grpId="0"/>
      <p:bldP spid="38" grpId="0"/>
      <p:bldP spid="39" grpId="0"/>
      <p:bldP spid="49" grpId="0"/>
      <p:bldP spid="50" grpId="0"/>
      <p:bldP spid="51" grpId="0"/>
      <p:bldP spid="52" grpId="0"/>
      <p:bldP spid="53" grpId="0"/>
      <p:bldP spid="54" grpId="0"/>
      <p:bldP spid="57" grpId="0"/>
      <p:bldP spid="5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Overflow</a:t>
            </a:r>
            <a:br>
              <a:rPr lang="en-US" dirty="0"/>
            </a:br>
            <a:r>
              <a:rPr lang="en-US" sz="2700" dirty="0"/>
              <a:t>4-bit Example</a:t>
            </a:r>
            <a:endParaRPr lang="en-US" dirty="0"/>
          </a:p>
        </p:txBody>
      </p:sp>
      <p:sp>
        <p:nvSpPr>
          <p:cNvPr id="7" name="Text Placeholder 6"/>
          <p:cNvSpPr>
            <a:spLocks noGrp="1"/>
          </p:cNvSpPr>
          <p:nvPr>
            <p:ph type="body" idx="1"/>
          </p:nvPr>
        </p:nvSpPr>
        <p:spPr/>
        <p:txBody>
          <a:bodyPr/>
          <a:lstStyle/>
          <a:p>
            <a:r>
              <a:rPr lang="en-US" dirty="0" smtClean="0"/>
              <a:t>Unsigned addition</a:t>
            </a:r>
            <a:endParaRPr lang="en-US" dirty="0"/>
          </a:p>
        </p:txBody>
      </p:sp>
      <p:sp>
        <p:nvSpPr>
          <p:cNvPr id="8" name="Text Placeholder 7"/>
          <p:cNvSpPr>
            <a:spLocks noGrp="1"/>
          </p:cNvSpPr>
          <p:nvPr>
            <p:ph type="body" sz="quarter" idx="3"/>
          </p:nvPr>
        </p:nvSpPr>
        <p:spPr/>
        <p:txBody>
          <a:bodyPr/>
          <a:lstStyle/>
          <a:p>
            <a:r>
              <a:rPr lang="en-US" dirty="0"/>
              <a:t>Signed </a:t>
            </a:r>
            <a:r>
              <a:rPr lang="en-US" dirty="0" smtClean="0"/>
              <a:t>addition (</a:t>
            </a:r>
            <a:r>
              <a:rPr lang="en-US" dirty="0"/>
              <a:t>Two’s Complement)</a:t>
            </a:r>
          </a:p>
        </p:txBody>
      </p:sp>
      <p:sp>
        <p:nvSpPr>
          <p:cNvPr id="63" name="Date Placeholder 3"/>
          <p:cNvSpPr>
            <a:spLocks noGrp="1"/>
          </p:cNvSpPr>
          <p:nvPr>
            <p:ph type="dt" sz="half" idx="10"/>
          </p:nvPr>
        </p:nvSpPr>
        <p:spPr>
          <a:prstGeom prst="rect">
            <a:avLst/>
          </a:prstGeom>
        </p:spPr>
        <p:txBody>
          <a:bodyPr vert="horz" lIns="68579" tIns="34289" rIns="68579" bIns="34289" rtlCol="0" anchor="ctr"/>
          <a:lstStyle>
            <a:lvl1pPr algn="l">
              <a:defRPr sz="900">
                <a:solidFill>
                  <a:schemeClr val="tx1">
                    <a:tint val="75000"/>
                  </a:schemeClr>
                </a:solidFill>
              </a:defRPr>
            </a:lvl1pPr>
          </a:lstStyle>
          <a:p>
            <a:fld id="{C15C6B17-7B9A-8A45-8611-AE5ED5F9C8C2}"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65" name="Slide Number Placeholder 5"/>
          <p:cNvSpPr>
            <a:spLocks noGrp="1"/>
          </p:cNvSpPr>
          <p:nvPr>
            <p:ph type="sldNum" sz="quarter" idx="12"/>
          </p:nvPr>
        </p:nvSpPr>
        <p:spPr>
          <a:prstGeom prst="rect">
            <a:avLst/>
          </a:prstGeom>
        </p:spPr>
        <p:txBody>
          <a:bodyPr vert="horz" lIns="68579" tIns="34289" rIns="68579" bIns="34289" rtlCol="0" anchor="ctr"/>
          <a:lstStyle>
            <a:lvl1pPr algn="r">
              <a:defRPr sz="900">
                <a:solidFill>
                  <a:schemeClr val="tx1">
                    <a:tint val="75000"/>
                  </a:schemeClr>
                </a:solidFill>
              </a:defRPr>
            </a:lvl1pPr>
          </a:lstStyle>
          <a:p>
            <a:fld id="{3CC63E4C-4642-794D-A2FD-70F6B81535F5}"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
        <p:nvSpPr>
          <p:cNvPr id="64" name="Footer Placeholder 4"/>
          <p:cNvSpPr>
            <a:spLocks noGrp="1"/>
          </p:cNvSpPr>
          <p:nvPr>
            <p:ph type="ftr" sz="quarter" idx="13"/>
          </p:nvPr>
        </p:nvSpPr>
        <p:spPr>
          <a:prstGeom prst="rect">
            <a:avLst/>
          </a:prstGeom>
        </p:spPr>
        <p:txBody>
          <a:bodyPr vert="horz" lIns="68579" tIns="34289" rIns="68579" bIns="34289" rtlCol="0" anchor="ctr">
            <a:normAutofit/>
          </a:bodyP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12" name="TextBox 11"/>
          <p:cNvSpPr txBox="1"/>
          <p:nvPr/>
        </p:nvSpPr>
        <p:spPr>
          <a:xfrm>
            <a:off x="1566758" y="1607012"/>
            <a:ext cx="653689"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13</a:t>
            </a:r>
            <a:r>
              <a:rPr lang="en-US" sz="2100" baseline="-25000" dirty="0">
                <a:solidFill>
                  <a:prstClr val="black"/>
                </a:solidFill>
                <a:latin typeface="Calibri"/>
              </a:rPr>
              <a:t>ten</a:t>
            </a:r>
          </a:p>
        </p:txBody>
      </p:sp>
      <p:sp>
        <p:nvSpPr>
          <p:cNvPr id="13" name="TextBox 12"/>
          <p:cNvSpPr txBox="1"/>
          <p:nvPr/>
        </p:nvSpPr>
        <p:spPr>
          <a:xfrm>
            <a:off x="2691960" y="1607012"/>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1101</a:t>
            </a:r>
            <a:r>
              <a:rPr lang="en-US" sz="2100" baseline="-25000" dirty="0">
                <a:solidFill>
                  <a:prstClr val="black"/>
                </a:solidFill>
                <a:latin typeface="Calibri"/>
              </a:rPr>
              <a:t>two</a:t>
            </a:r>
          </a:p>
        </p:txBody>
      </p:sp>
      <p:sp>
        <p:nvSpPr>
          <p:cNvPr id="14" name="TextBox 13"/>
          <p:cNvSpPr txBox="1"/>
          <p:nvPr/>
        </p:nvSpPr>
        <p:spPr>
          <a:xfrm>
            <a:off x="1141041" y="1921082"/>
            <a:ext cx="1094916"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14</a:t>
            </a:r>
            <a:r>
              <a:rPr lang="en-US" sz="2100" baseline="-25000" dirty="0">
                <a:solidFill>
                  <a:prstClr val="black"/>
                </a:solidFill>
                <a:latin typeface="Calibri"/>
              </a:rPr>
              <a:t>ten</a:t>
            </a:r>
          </a:p>
        </p:txBody>
      </p:sp>
      <p:sp>
        <p:nvSpPr>
          <p:cNvPr id="15" name="TextBox 14"/>
          <p:cNvSpPr txBox="1"/>
          <p:nvPr/>
        </p:nvSpPr>
        <p:spPr>
          <a:xfrm>
            <a:off x="2373363" y="1921082"/>
            <a:ext cx="128742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1110</a:t>
            </a:r>
            <a:r>
              <a:rPr lang="en-US" sz="2100" baseline="-25000" dirty="0">
                <a:solidFill>
                  <a:prstClr val="black"/>
                </a:solidFill>
                <a:latin typeface="Calibri"/>
              </a:rPr>
              <a:t>two</a:t>
            </a:r>
          </a:p>
        </p:txBody>
      </p:sp>
      <p:cxnSp>
        <p:nvCxnSpPr>
          <p:cNvPr id="17" name="Straight Connector 16"/>
          <p:cNvCxnSpPr/>
          <p:nvPr/>
        </p:nvCxnSpPr>
        <p:spPr>
          <a:xfrm>
            <a:off x="1385153" y="2328969"/>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25062" y="2328969"/>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72073" y="2340572"/>
            <a:ext cx="653689"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27</a:t>
            </a:r>
            <a:r>
              <a:rPr lang="en-US" sz="2100" baseline="-25000" dirty="0">
                <a:solidFill>
                  <a:prstClr val="black"/>
                </a:solidFill>
                <a:latin typeface="Calibri"/>
              </a:rPr>
              <a:t>ten</a:t>
            </a:r>
          </a:p>
        </p:txBody>
      </p:sp>
      <p:sp>
        <p:nvSpPr>
          <p:cNvPr id="22" name="TextBox 21"/>
          <p:cNvSpPr txBox="1"/>
          <p:nvPr/>
        </p:nvSpPr>
        <p:spPr>
          <a:xfrm>
            <a:off x="2498903" y="2340572"/>
            <a:ext cx="1167195" cy="392415"/>
          </a:xfrm>
          <a:prstGeom prst="rect">
            <a:avLst/>
          </a:prstGeom>
          <a:noFill/>
        </p:spPr>
        <p:txBody>
          <a:bodyPr wrap="none" lIns="68579" tIns="34289" rIns="68579" bIns="34289" rtlCol="0">
            <a:spAutoFit/>
          </a:bodyPr>
          <a:lstStyle/>
          <a:p>
            <a:pPr algn="r" defTabSz="342892"/>
            <a:r>
              <a:rPr lang="en-US" sz="2100" dirty="0">
                <a:solidFill>
                  <a:srgbClr val="FF0000"/>
                </a:solidFill>
                <a:latin typeface="Calibri"/>
              </a:rPr>
              <a:t>1</a:t>
            </a:r>
            <a:r>
              <a:rPr lang="en-US" sz="2100" dirty="0">
                <a:solidFill>
                  <a:prstClr val="black"/>
                </a:solidFill>
                <a:latin typeface="Calibri"/>
              </a:rPr>
              <a:t> 1011</a:t>
            </a:r>
            <a:r>
              <a:rPr lang="en-US" sz="2100" baseline="-25000" dirty="0">
                <a:solidFill>
                  <a:prstClr val="black"/>
                </a:solidFill>
                <a:latin typeface="Calibri"/>
              </a:rPr>
              <a:t>two</a:t>
            </a:r>
          </a:p>
        </p:txBody>
      </p:sp>
      <p:sp>
        <p:nvSpPr>
          <p:cNvPr id="25" name="TextBox 24"/>
          <p:cNvSpPr txBox="1"/>
          <p:nvPr/>
        </p:nvSpPr>
        <p:spPr>
          <a:xfrm>
            <a:off x="1698499" y="3074132"/>
            <a:ext cx="516632"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7</a:t>
            </a:r>
            <a:r>
              <a:rPr lang="en-US" sz="2100" baseline="-25000" dirty="0">
                <a:solidFill>
                  <a:prstClr val="black"/>
                </a:solidFill>
                <a:latin typeface="Calibri"/>
              </a:rPr>
              <a:t>ten</a:t>
            </a:r>
          </a:p>
        </p:txBody>
      </p:sp>
      <p:sp>
        <p:nvSpPr>
          <p:cNvPr id="26" name="TextBox 25"/>
          <p:cNvSpPr txBox="1"/>
          <p:nvPr/>
        </p:nvSpPr>
        <p:spPr>
          <a:xfrm>
            <a:off x="2686647" y="3074132"/>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0111</a:t>
            </a:r>
            <a:r>
              <a:rPr lang="en-US" sz="2100" baseline="-25000" dirty="0">
                <a:solidFill>
                  <a:prstClr val="black"/>
                </a:solidFill>
                <a:latin typeface="Calibri"/>
              </a:rPr>
              <a:t>two</a:t>
            </a:r>
          </a:p>
        </p:txBody>
      </p:sp>
      <p:sp>
        <p:nvSpPr>
          <p:cNvPr id="27" name="TextBox 26"/>
          <p:cNvSpPr txBox="1"/>
          <p:nvPr/>
        </p:nvSpPr>
        <p:spPr>
          <a:xfrm>
            <a:off x="1395415" y="3388202"/>
            <a:ext cx="835229"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1</a:t>
            </a:r>
            <a:r>
              <a:rPr lang="en-US" sz="2100" baseline="-25000" dirty="0">
                <a:solidFill>
                  <a:prstClr val="black"/>
                </a:solidFill>
                <a:latin typeface="Calibri"/>
              </a:rPr>
              <a:t>ten</a:t>
            </a:r>
          </a:p>
        </p:txBody>
      </p:sp>
      <p:sp>
        <p:nvSpPr>
          <p:cNvPr id="28" name="TextBox 27"/>
          <p:cNvSpPr txBox="1"/>
          <p:nvPr/>
        </p:nvSpPr>
        <p:spPr>
          <a:xfrm>
            <a:off x="2368049" y="3388202"/>
            <a:ext cx="128742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0001</a:t>
            </a:r>
            <a:r>
              <a:rPr lang="en-US" sz="2100" baseline="-25000" dirty="0">
                <a:solidFill>
                  <a:prstClr val="black"/>
                </a:solidFill>
                <a:latin typeface="Calibri"/>
              </a:rPr>
              <a:t>two</a:t>
            </a:r>
          </a:p>
        </p:txBody>
      </p:sp>
      <p:cxnSp>
        <p:nvCxnSpPr>
          <p:cNvPr id="29" name="Straight Connector 28"/>
          <p:cNvCxnSpPr/>
          <p:nvPr/>
        </p:nvCxnSpPr>
        <p:spPr>
          <a:xfrm>
            <a:off x="1379838" y="3796089"/>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19747" y="3796089"/>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03815" y="3807691"/>
            <a:ext cx="516632"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8</a:t>
            </a:r>
            <a:r>
              <a:rPr lang="en-US" sz="2100" baseline="-25000" dirty="0">
                <a:solidFill>
                  <a:prstClr val="black"/>
                </a:solidFill>
                <a:latin typeface="Calibri"/>
              </a:rPr>
              <a:t>ten</a:t>
            </a:r>
          </a:p>
        </p:txBody>
      </p:sp>
      <p:sp>
        <p:nvSpPr>
          <p:cNvPr id="32" name="TextBox 31"/>
          <p:cNvSpPr txBox="1"/>
          <p:nvPr/>
        </p:nvSpPr>
        <p:spPr>
          <a:xfrm>
            <a:off x="2493589" y="3807691"/>
            <a:ext cx="1167195" cy="392415"/>
          </a:xfrm>
          <a:prstGeom prst="rect">
            <a:avLst/>
          </a:prstGeom>
          <a:noFill/>
        </p:spPr>
        <p:txBody>
          <a:bodyPr wrap="none" lIns="68579" tIns="34289" rIns="68579" bIns="34289" rtlCol="0">
            <a:spAutoFit/>
          </a:bodyPr>
          <a:lstStyle/>
          <a:p>
            <a:pPr algn="r" defTabSz="342892"/>
            <a:r>
              <a:rPr lang="en-US" sz="2100" dirty="0">
                <a:solidFill>
                  <a:srgbClr val="00B050"/>
                </a:solidFill>
                <a:latin typeface="Calibri"/>
              </a:rPr>
              <a:t>0</a:t>
            </a:r>
            <a:r>
              <a:rPr lang="en-US" sz="2100" dirty="0">
                <a:solidFill>
                  <a:prstClr val="black"/>
                </a:solidFill>
                <a:latin typeface="Calibri"/>
              </a:rPr>
              <a:t> 1000</a:t>
            </a:r>
            <a:r>
              <a:rPr lang="en-US" sz="2100" baseline="-25000" dirty="0">
                <a:solidFill>
                  <a:prstClr val="black"/>
                </a:solidFill>
                <a:latin typeface="Calibri"/>
              </a:rPr>
              <a:t>two</a:t>
            </a:r>
          </a:p>
        </p:txBody>
      </p:sp>
      <p:sp>
        <p:nvSpPr>
          <p:cNvPr id="35" name="TextBox 34"/>
          <p:cNvSpPr txBox="1"/>
          <p:nvPr/>
        </p:nvSpPr>
        <p:spPr>
          <a:xfrm>
            <a:off x="5109490" y="1595410"/>
            <a:ext cx="599588"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-3</a:t>
            </a:r>
            <a:r>
              <a:rPr lang="en-US" sz="2100" baseline="-25000" dirty="0">
                <a:solidFill>
                  <a:prstClr val="black"/>
                </a:solidFill>
                <a:latin typeface="Calibri"/>
              </a:rPr>
              <a:t>ten</a:t>
            </a:r>
          </a:p>
        </p:txBody>
      </p:sp>
      <p:sp>
        <p:nvSpPr>
          <p:cNvPr id="37" name="TextBox 36"/>
          <p:cNvSpPr txBox="1"/>
          <p:nvPr/>
        </p:nvSpPr>
        <p:spPr>
          <a:xfrm>
            <a:off x="6180593" y="1595410"/>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1101</a:t>
            </a:r>
            <a:r>
              <a:rPr lang="en-US" sz="2100" baseline="-25000" dirty="0">
                <a:solidFill>
                  <a:prstClr val="black"/>
                </a:solidFill>
                <a:latin typeface="Calibri"/>
              </a:rPr>
              <a:t>two</a:t>
            </a:r>
          </a:p>
        </p:txBody>
      </p:sp>
      <p:sp>
        <p:nvSpPr>
          <p:cNvPr id="38" name="TextBox 37"/>
          <p:cNvSpPr txBox="1"/>
          <p:nvPr/>
        </p:nvSpPr>
        <p:spPr>
          <a:xfrm>
            <a:off x="4683775" y="1909480"/>
            <a:ext cx="104081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-2</a:t>
            </a:r>
            <a:r>
              <a:rPr lang="en-US" sz="2100" baseline="-25000" dirty="0">
                <a:solidFill>
                  <a:prstClr val="black"/>
                </a:solidFill>
                <a:latin typeface="Calibri"/>
              </a:rPr>
              <a:t>ten</a:t>
            </a:r>
          </a:p>
        </p:txBody>
      </p:sp>
      <p:sp>
        <p:nvSpPr>
          <p:cNvPr id="39" name="TextBox 38"/>
          <p:cNvSpPr txBox="1"/>
          <p:nvPr/>
        </p:nvSpPr>
        <p:spPr>
          <a:xfrm>
            <a:off x="5861995" y="1909480"/>
            <a:ext cx="128742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1110</a:t>
            </a:r>
            <a:r>
              <a:rPr lang="en-US" sz="2100" baseline="-25000" dirty="0">
                <a:solidFill>
                  <a:prstClr val="black"/>
                </a:solidFill>
                <a:latin typeface="Calibri"/>
              </a:rPr>
              <a:t>two</a:t>
            </a:r>
          </a:p>
        </p:txBody>
      </p:sp>
      <p:cxnSp>
        <p:nvCxnSpPr>
          <p:cNvPr id="40" name="Straight Connector 39"/>
          <p:cNvCxnSpPr/>
          <p:nvPr/>
        </p:nvCxnSpPr>
        <p:spPr>
          <a:xfrm>
            <a:off x="4873784" y="2317367"/>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913694" y="2317367"/>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114805" y="2328970"/>
            <a:ext cx="599588"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-5</a:t>
            </a:r>
            <a:r>
              <a:rPr lang="en-US" sz="2100" baseline="-25000" dirty="0">
                <a:solidFill>
                  <a:prstClr val="black"/>
                </a:solidFill>
                <a:latin typeface="Calibri"/>
              </a:rPr>
              <a:t>ten</a:t>
            </a:r>
          </a:p>
        </p:txBody>
      </p:sp>
      <p:sp>
        <p:nvSpPr>
          <p:cNvPr id="50" name="TextBox 49"/>
          <p:cNvSpPr txBox="1"/>
          <p:nvPr/>
        </p:nvSpPr>
        <p:spPr>
          <a:xfrm>
            <a:off x="5987534" y="2328970"/>
            <a:ext cx="1167195" cy="392415"/>
          </a:xfrm>
          <a:prstGeom prst="rect">
            <a:avLst/>
          </a:prstGeom>
          <a:noFill/>
        </p:spPr>
        <p:txBody>
          <a:bodyPr wrap="none" lIns="68579" tIns="34289" rIns="68579" bIns="34289" rtlCol="0">
            <a:spAutoFit/>
          </a:bodyPr>
          <a:lstStyle/>
          <a:p>
            <a:pPr algn="r" defTabSz="342892"/>
            <a:r>
              <a:rPr lang="en-US" sz="2100" dirty="0">
                <a:solidFill>
                  <a:srgbClr val="00B050"/>
                </a:solidFill>
                <a:latin typeface="Calibri"/>
              </a:rPr>
              <a:t>1</a:t>
            </a:r>
            <a:r>
              <a:rPr lang="en-US" sz="2100" dirty="0">
                <a:solidFill>
                  <a:prstClr val="black"/>
                </a:solidFill>
                <a:latin typeface="Calibri"/>
              </a:rPr>
              <a:t> 1011</a:t>
            </a:r>
            <a:r>
              <a:rPr lang="en-US" sz="2100" baseline="-25000" dirty="0">
                <a:solidFill>
                  <a:prstClr val="black"/>
                </a:solidFill>
                <a:latin typeface="Calibri"/>
              </a:rPr>
              <a:t>two</a:t>
            </a:r>
          </a:p>
        </p:txBody>
      </p:sp>
      <p:sp>
        <p:nvSpPr>
          <p:cNvPr id="51" name="TextBox 50"/>
          <p:cNvSpPr txBox="1"/>
          <p:nvPr/>
        </p:nvSpPr>
        <p:spPr>
          <a:xfrm>
            <a:off x="5192446" y="3074132"/>
            <a:ext cx="516632"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7</a:t>
            </a:r>
            <a:r>
              <a:rPr lang="en-US" sz="2100" baseline="-25000" dirty="0">
                <a:solidFill>
                  <a:prstClr val="black"/>
                </a:solidFill>
                <a:latin typeface="Calibri"/>
              </a:rPr>
              <a:t>ten</a:t>
            </a:r>
          </a:p>
        </p:txBody>
      </p:sp>
      <p:sp>
        <p:nvSpPr>
          <p:cNvPr id="52" name="TextBox 51"/>
          <p:cNvSpPr txBox="1"/>
          <p:nvPr/>
        </p:nvSpPr>
        <p:spPr>
          <a:xfrm>
            <a:off x="6180593" y="3074132"/>
            <a:ext cx="968824"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0111</a:t>
            </a:r>
            <a:r>
              <a:rPr lang="en-US" sz="2100" baseline="-25000" dirty="0">
                <a:solidFill>
                  <a:prstClr val="black"/>
                </a:solidFill>
                <a:latin typeface="Calibri"/>
              </a:rPr>
              <a:t>two</a:t>
            </a:r>
          </a:p>
        </p:txBody>
      </p:sp>
      <p:sp>
        <p:nvSpPr>
          <p:cNvPr id="53" name="TextBox 52"/>
          <p:cNvSpPr txBox="1"/>
          <p:nvPr/>
        </p:nvSpPr>
        <p:spPr>
          <a:xfrm>
            <a:off x="4889361" y="3388202"/>
            <a:ext cx="835229"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1</a:t>
            </a:r>
            <a:r>
              <a:rPr lang="en-US" sz="2100" baseline="-25000" dirty="0">
                <a:solidFill>
                  <a:prstClr val="black"/>
                </a:solidFill>
                <a:latin typeface="Calibri"/>
              </a:rPr>
              <a:t>ten</a:t>
            </a:r>
          </a:p>
        </p:txBody>
      </p:sp>
      <p:sp>
        <p:nvSpPr>
          <p:cNvPr id="54" name="TextBox 53"/>
          <p:cNvSpPr txBox="1"/>
          <p:nvPr/>
        </p:nvSpPr>
        <p:spPr>
          <a:xfrm>
            <a:off x="5861995" y="3388202"/>
            <a:ext cx="1287420"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0001</a:t>
            </a:r>
            <a:r>
              <a:rPr lang="en-US" sz="2100" baseline="-25000" dirty="0">
                <a:solidFill>
                  <a:prstClr val="black"/>
                </a:solidFill>
                <a:latin typeface="Calibri"/>
              </a:rPr>
              <a:t>two</a:t>
            </a:r>
          </a:p>
        </p:txBody>
      </p:sp>
      <p:cxnSp>
        <p:nvCxnSpPr>
          <p:cNvPr id="55" name="Straight Connector 54"/>
          <p:cNvCxnSpPr/>
          <p:nvPr/>
        </p:nvCxnSpPr>
        <p:spPr>
          <a:xfrm>
            <a:off x="4873784" y="3796089"/>
            <a:ext cx="7796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913694" y="3796089"/>
            <a:ext cx="118011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114805" y="3807691"/>
            <a:ext cx="599588" cy="392415"/>
          </a:xfrm>
          <a:prstGeom prst="rect">
            <a:avLst/>
          </a:prstGeom>
          <a:noFill/>
        </p:spPr>
        <p:txBody>
          <a:bodyPr wrap="none" lIns="68579" tIns="34289" rIns="68579" bIns="34289" rtlCol="0">
            <a:spAutoFit/>
          </a:bodyPr>
          <a:lstStyle/>
          <a:p>
            <a:pPr algn="r" defTabSz="342892"/>
            <a:r>
              <a:rPr lang="en-US" sz="2100" dirty="0">
                <a:solidFill>
                  <a:srgbClr val="FF0000"/>
                </a:solidFill>
                <a:latin typeface="Calibri"/>
              </a:rPr>
              <a:t>-8</a:t>
            </a:r>
            <a:r>
              <a:rPr lang="en-US" sz="2100" baseline="-25000" dirty="0">
                <a:solidFill>
                  <a:srgbClr val="FF0000"/>
                </a:solidFill>
                <a:latin typeface="Calibri"/>
              </a:rPr>
              <a:t>ten</a:t>
            </a:r>
          </a:p>
        </p:txBody>
      </p:sp>
      <p:sp>
        <p:nvSpPr>
          <p:cNvPr id="58" name="TextBox 57"/>
          <p:cNvSpPr txBox="1"/>
          <p:nvPr/>
        </p:nvSpPr>
        <p:spPr>
          <a:xfrm>
            <a:off x="5864906" y="3807691"/>
            <a:ext cx="1289825" cy="392415"/>
          </a:xfrm>
          <a:prstGeom prst="rect">
            <a:avLst/>
          </a:prstGeom>
          <a:noFill/>
        </p:spPr>
        <p:txBody>
          <a:bodyPr wrap="none" lIns="68579" tIns="34289" rIns="68579" bIns="34289" rtlCol="0">
            <a:spAutoFit/>
          </a:bodyPr>
          <a:lstStyle/>
          <a:p>
            <a:pPr algn="r" defTabSz="342892"/>
            <a:r>
              <a:rPr lang="en-US" sz="2100" dirty="0">
                <a:solidFill>
                  <a:prstClr val="black"/>
                </a:solidFill>
                <a:latin typeface="Calibri"/>
              </a:rPr>
              <a:t>  0 1000</a:t>
            </a:r>
            <a:r>
              <a:rPr lang="en-US" sz="2100" baseline="-25000" dirty="0">
                <a:solidFill>
                  <a:prstClr val="black"/>
                </a:solidFill>
                <a:latin typeface="Calibri"/>
              </a:rPr>
              <a:t>two</a:t>
            </a:r>
          </a:p>
        </p:txBody>
      </p:sp>
      <p:sp>
        <p:nvSpPr>
          <p:cNvPr id="3" name="TextBox 2"/>
          <p:cNvSpPr txBox="1"/>
          <p:nvPr/>
        </p:nvSpPr>
        <p:spPr>
          <a:xfrm>
            <a:off x="1531080" y="4497877"/>
            <a:ext cx="2311132" cy="346249"/>
          </a:xfrm>
          <a:prstGeom prst="rect">
            <a:avLst/>
          </a:prstGeom>
          <a:noFill/>
        </p:spPr>
        <p:txBody>
          <a:bodyPr wrap="none" lIns="68579" tIns="34289" rIns="68579" bIns="34289" rtlCol="0">
            <a:spAutoFit/>
          </a:bodyPr>
          <a:lstStyle/>
          <a:p>
            <a:pPr algn="ctr" defTabSz="342892"/>
            <a:r>
              <a:rPr lang="en-US" b="1" i="1">
                <a:solidFill>
                  <a:prstClr val="black"/>
                </a:solidFill>
                <a:latin typeface="Calibri"/>
              </a:rPr>
              <a:t>Carry-out </a:t>
            </a:r>
            <a:r>
              <a:rPr lang="en-US" b="1" i="1">
                <a:solidFill>
                  <a:prstClr val="black"/>
                </a:solidFill>
                <a:latin typeface="Calibri"/>
                <a:sym typeface="Wingdings"/>
              </a:rPr>
              <a:t></a:t>
            </a:r>
            <a:r>
              <a:rPr lang="en-US" b="1" i="1">
                <a:solidFill>
                  <a:prstClr val="black"/>
                </a:solidFill>
                <a:latin typeface="Calibri"/>
              </a:rPr>
              <a:t> Overflow</a:t>
            </a:r>
            <a:endParaRPr lang="en-US" b="1" i="1" dirty="0">
              <a:solidFill>
                <a:prstClr val="black"/>
              </a:solidFill>
              <a:latin typeface="Calibri"/>
            </a:endParaRPr>
          </a:p>
        </p:txBody>
      </p:sp>
      <p:sp>
        <p:nvSpPr>
          <p:cNvPr id="41" name="TextBox 40"/>
          <p:cNvSpPr txBox="1"/>
          <p:nvPr/>
        </p:nvSpPr>
        <p:spPr>
          <a:xfrm>
            <a:off x="4955088" y="4497877"/>
            <a:ext cx="2311132" cy="346249"/>
          </a:xfrm>
          <a:prstGeom prst="rect">
            <a:avLst/>
          </a:prstGeom>
          <a:noFill/>
        </p:spPr>
        <p:txBody>
          <a:bodyPr wrap="none" lIns="68579" tIns="34289" rIns="68579" bIns="34289" rtlCol="0">
            <a:spAutoFit/>
          </a:bodyPr>
          <a:lstStyle/>
          <a:p>
            <a:pPr algn="ctr" defTabSz="342892"/>
            <a:r>
              <a:rPr lang="en-US" b="1" i="1">
                <a:solidFill>
                  <a:prstClr val="black"/>
                </a:solidFill>
                <a:latin typeface="Calibri"/>
              </a:rPr>
              <a:t>Carry-out </a:t>
            </a:r>
            <a:r>
              <a:rPr lang="en-US" b="1" i="1">
                <a:solidFill>
                  <a:prstClr val="black"/>
                </a:solidFill>
                <a:latin typeface="Calibri"/>
                <a:sym typeface="Wingdings"/>
              </a:rPr>
              <a:t></a:t>
            </a:r>
            <a:r>
              <a:rPr lang="en-US" b="1" i="1">
                <a:solidFill>
                  <a:prstClr val="black"/>
                </a:solidFill>
                <a:latin typeface="Calibri"/>
              </a:rPr>
              <a:t> Overflow</a:t>
            </a:r>
            <a:endParaRPr lang="en-US" b="1" i="1" dirty="0">
              <a:solidFill>
                <a:prstClr val="black"/>
              </a:solidFill>
              <a:latin typeface="Calibri"/>
            </a:endParaRPr>
          </a:p>
        </p:txBody>
      </p:sp>
      <p:cxnSp>
        <p:nvCxnSpPr>
          <p:cNvPr id="42" name="Straight Connector 41"/>
          <p:cNvCxnSpPr/>
          <p:nvPr/>
        </p:nvCxnSpPr>
        <p:spPr>
          <a:xfrm flipV="1">
            <a:off x="5892754" y="4439512"/>
            <a:ext cx="552809" cy="4420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006070" y="2340572"/>
            <a:ext cx="250608" cy="39241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sz="1400">
              <a:solidFill>
                <a:prstClr val="white"/>
              </a:solidFill>
              <a:latin typeface="Calibri"/>
            </a:endParaRPr>
          </a:p>
        </p:txBody>
      </p:sp>
      <p:sp>
        <p:nvSpPr>
          <p:cNvPr id="11" name="TextBox 10"/>
          <p:cNvSpPr txBox="1"/>
          <p:nvPr/>
        </p:nvSpPr>
        <p:spPr>
          <a:xfrm>
            <a:off x="5598342" y="2744244"/>
            <a:ext cx="2052482" cy="288539"/>
          </a:xfrm>
          <a:prstGeom prst="rect">
            <a:avLst/>
          </a:prstGeom>
          <a:noFill/>
        </p:spPr>
        <p:txBody>
          <a:bodyPr wrap="none" lIns="68579" tIns="34289" rIns="68579" bIns="34289" rtlCol="0">
            <a:spAutoFit/>
          </a:bodyPr>
          <a:lstStyle/>
          <a:p>
            <a:pPr defTabSz="342892"/>
            <a:r>
              <a:rPr lang="en-US" sz="1400" dirty="0">
                <a:solidFill>
                  <a:srgbClr val="00B050"/>
                </a:solidFill>
                <a:latin typeface="Calibri"/>
              </a:rPr>
              <a:t>carry-out </a:t>
            </a:r>
            <a:r>
              <a:rPr lang="en-US" sz="1400" u="sng" dirty="0">
                <a:solidFill>
                  <a:srgbClr val="00B050"/>
                </a:solidFill>
                <a:latin typeface="Calibri"/>
              </a:rPr>
              <a:t>but no overflow</a:t>
            </a:r>
          </a:p>
        </p:txBody>
      </p:sp>
      <p:sp>
        <p:nvSpPr>
          <p:cNvPr id="46" name="TextBox 45"/>
          <p:cNvSpPr txBox="1"/>
          <p:nvPr/>
        </p:nvSpPr>
        <p:spPr>
          <a:xfrm>
            <a:off x="1923431" y="2729504"/>
            <a:ext cx="1850504" cy="288539"/>
          </a:xfrm>
          <a:prstGeom prst="rect">
            <a:avLst/>
          </a:prstGeom>
          <a:noFill/>
        </p:spPr>
        <p:txBody>
          <a:bodyPr wrap="none" lIns="68579" tIns="34289" rIns="68579" bIns="34289" rtlCol="0">
            <a:spAutoFit/>
          </a:bodyPr>
          <a:lstStyle/>
          <a:p>
            <a:pPr defTabSz="342892"/>
            <a:r>
              <a:rPr lang="en-US" sz="1400" dirty="0">
                <a:solidFill>
                  <a:srgbClr val="FF0000"/>
                </a:solidFill>
                <a:latin typeface="Calibri"/>
              </a:rPr>
              <a:t>carry-out and overflow</a:t>
            </a:r>
          </a:p>
        </p:txBody>
      </p:sp>
      <p:sp>
        <p:nvSpPr>
          <p:cNvPr id="47" name="TextBox 46"/>
          <p:cNvSpPr txBox="1"/>
          <p:nvPr/>
        </p:nvSpPr>
        <p:spPr>
          <a:xfrm>
            <a:off x="5196368" y="4180744"/>
            <a:ext cx="2052482" cy="288539"/>
          </a:xfrm>
          <a:prstGeom prst="rect">
            <a:avLst/>
          </a:prstGeom>
          <a:noFill/>
        </p:spPr>
        <p:txBody>
          <a:bodyPr wrap="none" lIns="68579" tIns="34289" rIns="68579" bIns="34289" rtlCol="0">
            <a:spAutoFit/>
          </a:bodyPr>
          <a:lstStyle/>
          <a:p>
            <a:pPr defTabSz="342892"/>
            <a:r>
              <a:rPr lang="en-US" sz="1400" u="sng" dirty="0">
                <a:solidFill>
                  <a:srgbClr val="FF0000"/>
                </a:solidFill>
                <a:latin typeface="Calibri"/>
              </a:rPr>
              <a:t>no carry-out but overflow</a:t>
            </a:r>
          </a:p>
        </p:txBody>
      </p:sp>
      <p:sp>
        <p:nvSpPr>
          <p:cNvPr id="59" name="TextBox 58"/>
          <p:cNvSpPr txBox="1"/>
          <p:nvPr/>
        </p:nvSpPr>
        <p:spPr>
          <a:xfrm>
            <a:off x="2005916" y="4196957"/>
            <a:ext cx="2312168" cy="288539"/>
          </a:xfrm>
          <a:prstGeom prst="rect">
            <a:avLst/>
          </a:prstGeom>
          <a:noFill/>
        </p:spPr>
        <p:txBody>
          <a:bodyPr wrap="none" lIns="68579" tIns="34289" rIns="68579" bIns="34289" rtlCol="0">
            <a:spAutoFit/>
          </a:bodyPr>
          <a:lstStyle/>
          <a:p>
            <a:pPr defTabSz="342892"/>
            <a:r>
              <a:rPr lang="en-US" sz="1400" dirty="0">
                <a:solidFill>
                  <a:srgbClr val="00B050"/>
                </a:solidFill>
                <a:latin typeface="Calibri"/>
              </a:rPr>
              <a:t>no carry-out and no overflow</a:t>
            </a:r>
          </a:p>
        </p:txBody>
      </p:sp>
      <p:sp>
        <p:nvSpPr>
          <p:cNvPr id="60" name="Oval 59"/>
          <p:cNvSpPr/>
          <p:nvPr/>
        </p:nvSpPr>
        <p:spPr>
          <a:xfrm>
            <a:off x="2513516" y="3819293"/>
            <a:ext cx="250608" cy="39241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sz="1400">
              <a:solidFill>
                <a:prstClr val="white"/>
              </a:solidFill>
              <a:latin typeface="Calibri"/>
            </a:endParaRPr>
          </a:p>
        </p:txBody>
      </p:sp>
      <p:sp>
        <p:nvSpPr>
          <p:cNvPr id="61" name="Oval 60"/>
          <p:cNvSpPr/>
          <p:nvPr/>
        </p:nvSpPr>
        <p:spPr>
          <a:xfrm>
            <a:off x="2526943" y="2362724"/>
            <a:ext cx="250608" cy="3924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sz="1400">
              <a:solidFill>
                <a:prstClr val="white"/>
              </a:solidFill>
              <a:latin typeface="Calibri"/>
            </a:endParaRPr>
          </a:p>
        </p:txBody>
      </p:sp>
      <p:sp>
        <p:nvSpPr>
          <p:cNvPr id="62" name="Oval 61"/>
          <p:cNvSpPr/>
          <p:nvPr/>
        </p:nvSpPr>
        <p:spPr>
          <a:xfrm>
            <a:off x="6002030" y="3809552"/>
            <a:ext cx="250608" cy="39241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sz="1400">
              <a:solidFill>
                <a:prstClr val="white"/>
              </a:solidFill>
              <a:latin typeface="Calibri"/>
            </a:endParaRPr>
          </a:p>
        </p:txBody>
      </p:sp>
    </p:spTree>
    <p:extLst>
      <p:ext uri="{BB962C8B-B14F-4D97-AF65-F5344CB8AC3E}">
        <p14:creationId xmlns:p14="http://schemas.microsoft.com/office/powerpoint/2010/main" val="231572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2" grpId="0"/>
      <p:bldP spid="13" grpId="0"/>
      <p:bldP spid="14" grpId="0"/>
      <p:bldP spid="15" grpId="0"/>
      <p:bldP spid="21" grpId="0"/>
      <p:bldP spid="22" grpId="0"/>
      <p:bldP spid="25" grpId="0"/>
      <p:bldP spid="26" grpId="0"/>
      <p:bldP spid="27" grpId="0"/>
      <p:bldP spid="28" grpId="0"/>
      <p:bldP spid="31" grpId="0"/>
      <p:bldP spid="32" grpId="0"/>
      <p:bldP spid="35" grpId="0"/>
      <p:bldP spid="37" grpId="0"/>
      <p:bldP spid="38" grpId="0"/>
      <p:bldP spid="39" grpId="0"/>
      <p:bldP spid="49" grpId="0"/>
      <p:bldP spid="50" grpId="0"/>
      <p:bldP spid="51" grpId="0"/>
      <p:bldP spid="52" grpId="0"/>
      <p:bldP spid="53" grpId="0"/>
      <p:bldP spid="54" grpId="0"/>
      <p:bldP spid="57" grpId="0"/>
      <p:bldP spid="58" grpId="0"/>
      <p:bldP spid="3" grpId="0"/>
      <p:bldP spid="41" grpId="0"/>
      <p:bldP spid="10" grpId="0" animBg="1"/>
      <p:bldP spid="11" grpId="0"/>
      <p:bldP spid="46" grpId="0"/>
      <p:bldP spid="47" grpId="0"/>
      <p:bldP spid="59" grpId="0"/>
      <p:bldP spid="60" grpId="0" animBg="1"/>
      <p:bldP spid="61" grpId="0" animBg="1"/>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700" dirty="0" smtClean="0"/>
              <a:t>Addition Overflow </a:t>
            </a:r>
            <a:r>
              <a:rPr lang="en-US" sz="3700" dirty="0"/>
              <a:t>Detection</a:t>
            </a:r>
            <a:br>
              <a:rPr lang="en-US" sz="3700" dirty="0"/>
            </a:br>
            <a:r>
              <a:rPr lang="en-US" sz="2700" dirty="0"/>
              <a:t>4-bit Example</a:t>
            </a:r>
            <a:endParaRPr lang="en-US" dirty="0"/>
          </a:p>
        </p:txBody>
      </p:sp>
      <p:sp>
        <p:nvSpPr>
          <p:cNvPr id="7" name="Text Placeholder 6"/>
          <p:cNvSpPr>
            <a:spLocks noGrp="1"/>
          </p:cNvSpPr>
          <p:nvPr>
            <p:ph type="body" idx="1"/>
          </p:nvPr>
        </p:nvSpPr>
        <p:spPr/>
        <p:txBody>
          <a:bodyPr>
            <a:normAutofit/>
          </a:bodyPr>
          <a:lstStyle/>
          <a:p>
            <a:r>
              <a:rPr lang="en-US" sz="2000" dirty="0" smtClean="0"/>
              <a:t>Unsigned addition</a:t>
            </a:r>
            <a:endParaRPr lang="en-US" sz="2000" dirty="0"/>
          </a:p>
        </p:txBody>
      </p:sp>
      <p:sp>
        <p:nvSpPr>
          <p:cNvPr id="9" name="Content Placeholder 8"/>
          <p:cNvSpPr>
            <a:spLocks noGrp="1"/>
          </p:cNvSpPr>
          <p:nvPr>
            <p:ph sz="half" idx="2"/>
          </p:nvPr>
        </p:nvSpPr>
        <p:spPr/>
        <p:txBody>
          <a:bodyPr>
            <a:normAutofit/>
          </a:bodyPr>
          <a:lstStyle/>
          <a:p>
            <a:r>
              <a:rPr lang="en-US" sz="2000" dirty="0"/>
              <a:t>Carry-out indicates overflow </a:t>
            </a:r>
          </a:p>
        </p:txBody>
      </p:sp>
      <p:sp>
        <p:nvSpPr>
          <p:cNvPr id="8" name="Text Placeholder 7"/>
          <p:cNvSpPr>
            <a:spLocks noGrp="1"/>
          </p:cNvSpPr>
          <p:nvPr>
            <p:ph type="body" sz="quarter" idx="3"/>
          </p:nvPr>
        </p:nvSpPr>
        <p:spPr/>
        <p:txBody>
          <a:bodyPr>
            <a:normAutofit/>
          </a:bodyPr>
          <a:lstStyle/>
          <a:p>
            <a:r>
              <a:rPr lang="en-US" sz="2000" dirty="0"/>
              <a:t>Signed </a:t>
            </a:r>
            <a:r>
              <a:rPr lang="en-US" sz="2000" dirty="0" smtClean="0"/>
              <a:t>addition (</a:t>
            </a:r>
            <a:r>
              <a:rPr lang="en-US" sz="2000" dirty="0"/>
              <a:t>Two’s Complement)</a:t>
            </a:r>
          </a:p>
        </p:txBody>
      </p:sp>
      <p:sp>
        <p:nvSpPr>
          <p:cNvPr id="10" name="Content Placeholder 9"/>
          <p:cNvSpPr>
            <a:spLocks noGrp="1"/>
          </p:cNvSpPr>
          <p:nvPr>
            <p:ph sz="quarter" idx="4"/>
          </p:nvPr>
        </p:nvSpPr>
        <p:spPr/>
        <p:txBody>
          <a:bodyPr>
            <a:normAutofit/>
          </a:bodyPr>
          <a:lstStyle/>
          <a:p>
            <a:r>
              <a:rPr lang="en-US" sz="2000" dirty="0"/>
              <a:t>Overflow if</a:t>
            </a:r>
          </a:p>
          <a:p>
            <a:pPr lvl="1"/>
            <a:r>
              <a:rPr lang="en-US" sz="1600" dirty="0"/>
              <a:t>Signs of operands are equal</a:t>
            </a:r>
          </a:p>
          <a:p>
            <a:pPr marL="342892" lvl="1" indent="0" algn="ctr">
              <a:buNone/>
            </a:pPr>
            <a:r>
              <a:rPr lang="en-US" sz="1600" i="1" dirty="0"/>
              <a:t>AND</a:t>
            </a:r>
          </a:p>
          <a:p>
            <a:pPr lvl="1"/>
            <a:r>
              <a:rPr lang="en-US" sz="1600" dirty="0"/>
              <a:t>Sign of result differs from sign of operands</a:t>
            </a:r>
          </a:p>
          <a:p>
            <a:r>
              <a:rPr lang="en-US" sz="2000" dirty="0"/>
              <a:t>No overflow </a:t>
            </a:r>
            <a:r>
              <a:rPr lang="en-US" sz="2000" dirty="0" smtClean="0"/>
              <a:t>is possible when </a:t>
            </a:r>
            <a:r>
              <a:rPr lang="en-US" sz="2000" dirty="0"/>
              <a:t>signs of operands differ</a:t>
            </a:r>
          </a:p>
        </p:txBody>
      </p:sp>
      <p:sp>
        <p:nvSpPr>
          <p:cNvPr id="11" name="Date Placeholder 3"/>
          <p:cNvSpPr>
            <a:spLocks noGrp="1"/>
          </p:cNvSpPr>
          <p:nvPr>
            <p:ph type="dt" sz="half" idx="10"/>
          </p:nvPr>
        </p:nvSpPr>
        <p:spPr>
          <a:prstGeom prst="rect">
            <a:avLst/>
          </a:prstGeom>
        </p:spPr>
        <p:txBody>
          <a:bodyPr vert="horz" lIns="68579" tIns="34289" rIns="68579" bIns="34289" rtlCol="0" anchor="ctr"/>
          <a:lstStyle>
            <a:lvl1pPr algn="l">
              <a:defRPr sz="900">
                <a:solidFill>
                  <a:schemeClr val="tx1">
                    <a:tint val="75000"/>
                  </a:schemeClr>
                </a:solidFill>
              </a:defRPr>
            </a:lvl1pPr>
          </a:lstStyle>
          <a:p>
            <a:fld id="{38125F90-1AA0-A244-AF67-558A3294C1C6}"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13" name="Slide Number Placeholder 5"/>
          <p:cNvSpPr>
            <a:spLocks noGrp="1"/>
          </p:cNvSpPr>
          <p:nvPr>
            <p:ph type="sldNum" sz="quarter" idx="12"/>
          </p:nvPr>
        </p:nvSpPr>
        <p:spPr>
          <a:prstGeom prst="rect">
            <a:avLst/>
          </a:prstGeom>
        </p:spPr>
        <p:txBody>
          <a:bodyPr vert="horz" lIns="68579" tIns="34289" rIns="68579" bIns="34289" rtlCol="0" anchor="ctr"/>
          <a:lstStyle>
            <a:lvl1pPr algn="r">
              <a:defRPr sz="900">
                <a:solidFill>
                  <a:schemeClr val="tx1">
                    <a:tint val="75000"/>
                  </a:schemeClr>
                </a:solidFill>
              </a:defRPr>
            </a:lvl1pPr>
          </a:lstStyle>
          <a:p>
            <a:fld id="{3CC63E4C-4642-794D-A2FD-70F6B81535F5}"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
        <p:nvSpPr>
          <p:cNvPr id="12" name="Footer Placeholder 4"/>
          <p:cNvSpPr>
            <a:spLocks noGrp="1"/>
          </p:cNvSpPr>
          <p:nvPr>
            <p:ph type="ftr" sz="quarter" idx="13"/>
          </p:nvPr>
        </p:nvSpPr>
        <p:spPr>
          <a:prstGeom prst="rect">
            <a:avLst/>
          </a:prstGeom>
        </p:spPr>
        <p:txBody>
          <a:bodyPr vert="horz" lIns="68579" tIns="34289" rIns="68579" bIns="34289" rtlCol="0" anchor="ctr">
            <a:normAutofit/>
          </a:bodyP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45" name="TextBox 44"/>
          <p:cNvSpPr txBox="1"/>
          <p:nvPr/>
        </p:nvSpPr>
        <p:spPr>
          <a:xfrm>
            <a:off x="368045" y="4040514"/>
            <a:ext cx="8318764" cy="377024"/>
          </a:xfrm>
          <a:prstGeom prst="rect">
            <a:avLst/>
          </a:prstGeom>
          <a:noFill/>
        </p:spPr>
        <p:txBody>
          <a:bodyPr wrap="square" lIns="68579" tIns="34289" rIns="68579" bIns="34289" rtlCol="0">
            <a:spAutoFit/>
          </a:bodyPr>
          <a:lstStyle/>
          <a:p>
            <a:pPr algn="ctr" defTabSz="342892"/>
            <a:r>
              <a:rPr lang="en-US" sz="2000" b="1" i="1" dirty="0">
                <a:solidFill>
                  <a:prstClr val="black"/>
                </a:solidFill>
                <a:latin typeface="Calibri"/>
              </a:rPr>
              <a:t>Overflow rules depend on </a:t>
            </a:r>
            <a:r>
              <a:rPr lang="en-US" sz="2000" b="1" i="1" dirty="0" smtClean="0">
                <a:solidFill>
                  <a:prstClr val="black"/>
                </a:solidFill>
                <a:latin typeface="Calibri"/>
              </a:rPr>
              <a:t>the operation (</a:t>
            </a:r>
            <a:r>
              <a:rPr lang="en-US" sz="2000" b="1" i="1" dirty="0">
                <a:solidFill>
                  <a:prstClr val="black"/>
                </a:solidFill>
                <a:latin typeface="Calibri"/>
              </a:rPr>
              <a:t>signed </a:t>
            </a:r>
            <a:r>
              <a:rPr lang="en-US" sz="2000" b="1" i="1" dirty="0" err="1">
                <a:solidFill>
                  <a:prstClr val="black"/>
                </a:solidFill>
                <a:latin typeface="Calibri"/>
              </a:rPr>
              <a:t>vs</a:t>
            </a:r>
            <a:r>
              <a:rPr lang="en-US" sz="2000" b="1" i="1" dirty="0">
                <a:solidFill>
                  <a:prstClr val="black"/>
                </a:solidFill>
                <a:latin typeface="Calibri"/>
              </a:rPr>
              <a:t> </a:t>
            </a:r>
            <a:r>
              <a:rPr lang="en-US" sz="2000" b="1" i="1" dirty="0" smtClean="0">
                <a:solidFill>
                  <a:prstClr val="black"/>
                </a:solidFill>
                <a:latin typeface="Calibri"/>
              </a:rPr>
              <a:t>unsigned addition)</a:t>
            </a:r>
            <a:endParaRPr lang="en-US" sz="2000" b="1" i="1" dirty="0">
              <a:solidFill>
                <a:prstClr val="black"/>
              </a:solidFill>
              <a:latin typeface="Calibri"/>
            </a:endParaRPr>
          </a:p>
        </p:txBody>
      </p:sp>
    </p:spTree>
    <p:extLst>
      <p:ext uri="{BB962C8B-B14F-4D97-AF65-F5344CB8AC3E}">
        <p14:creationId xmlns:p14="http://schemas.microsoft.com/office/powerpoint/2010/main" val="136644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8" grpId="0" build="p"/>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Adding Numbers of Different Bit Widths</a:t>
            </a:r>
            <a:endParaRPr lang="en-US" dirty="0"/>
          </a:p>
        </p:txBody>
      </p:sp>
      <p:sp>
        <p:nvSpPr>
          <p:cNvPr id="14" name="Content Placeholder 13"/>
          <p:cNvSpPr>
            <a:spLocks noGrp="1"/>
          </p:cNvSpPr>
          <p:nvPr>
            <p:ph idx="1"/>
          </p:nvPr>
        </p:nvSpPr>
        <p:spPr>
          <a:xfrm>
            <a:off x="457200" y="2837138"/>
            <a:ext cx="8229600" cy="1757485"/>
          </a:xfrm>
        </p:spPr>
        <p:txBody>
          <a:bodyPr/>
          <a:lstStyle/>
          <a:p>
            <a:r>
              <a:rPr lang="en-US" dirty="0" smtClean="0"/>
              <a:t>What should we assume for upper four bits of first operand?</a:t>
            </a:r>
          </a:p>
          <a:p>
            <a:r>
              <a:rPr lang="en-US" dirty="0" smtClean="0"/>
              <a:t>Treat as zeros!</a:t>
            </a:r>
          </a:p>
          <a:p>
            <a:r>
              <a:rPr lang="en-US" dirty="0" smtClean="0"/>
              <a:t>“Zero-extension”</a:t>
            </a:r>
            <a:endParaRPr lang="en-US" dirty="0"/>
          </a:p>
        </p:txBody>
      </p:sp>
      <p:sp>
        <p:nvSpPr>
          <p:cNvPr id="7" name="Date Placeholder 6"/>
          <p:cNvSpPr>
            <a:spLocks noGrp="1"/>
          </p:cNvSpPr>
          <p:nvPr>
            <p:ph type="dt" sz="half" idx="10"/>
          </p:nvPr>
        </p:nvSpPr>
        <p:spPr/>
        <p:txBody>
          <a:bodyPr/>
          <a:lstStyle/>
          <a:p>
            <a:fld id="{CE4CC544-E270-624B-A146-427A1328771C}"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8" name="Slide Number Placeholder 7"/>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
        <p:nvSpPr>
          <p:cNvPr id="9" name="Footer Placeholder 8"/>
          <p:cNvSpPr>
            <a:spLocks noGrp="1"/>
          </p:cNvSpPr>
          <p:nvPr>
            <p:ph type="ftr" sz="quarter" idx="3"/>
          </p:nvPr>
        </p:nvSpPr>
        <p:spPr/>
        <p:txBody>
          <a:bodyPr/>
          <a:lstStyle/>
          <a:p>
            <a:r>
              <a:rPr lang="en-US" smtClean="0">
                <a:solidFill>
                  <a:prstClr val="black">
                    <a:tint val="75000"/>
                  </a:prstClr>
                </a:solidFill>
                <a:latin typeface="Calibri"/>
              </a:rPr>
              <a:t>Fall </a:t>
            </a:r>
            <a:r>
              <a:rPr lang="is-IS" smtClean="0">
                <a:solidFill>
                  <a:prstClr val="black">
                    <a:tint val="75000"/>
                  </a:prstClr>
                </a:solidFill>
                <a:latin typeface="Calibri"/>
              </a:rPr>
              <a:t>2017</a:t>
            </a:r>
            <a:r>
              <a:rPr lang="en-US" smtClean="0">
                <a:solidFill>
                  <a:prstClr val="black">
                    <a:tint val="75000"/>
                  </a:prstClr>
                </a:solidFill>
                <a:latin typeface="Calibri"/>
              </a:rPr>
              <a:t> - Lecture #1</a:t>
            </a:r>
            <a:endParaRPr lang="en-US" dirty="0">
              <a:solidFill>
                <a:prstClr val="black">
                  <a:tint val="75000"/>
                </a:prstClr>
              </a:solidFill>
              <a:latin typeface="Calibri"/>
            </a:endParaRPr>
          </a:p>
        </p:txBody>
      </p:sp>
      <p:grpSp>
        <p:nvGrpSpPr>
          <p:cNvPr id="20" name="Group 19"/>
          <p:cNvGrpSpPr/>
          <p:nvPr/>
        </p:nvGrpSpPr>
        <p:grpSpPr>
          <a:xfrm>
            <a:off x="1023547" y="1063229"/>
            <a:ext cx="3027016" cy="1327733"/>
            <a:chOff x="1023547" y="1063229"/>
            <a:chExt cx="3027016" cy="1327733"/>
          </a:xfrm>
        </p:grpSpPr>
        <p:sp>
          <p:nvSpPr>
            <p:cNvPr id="12" name="TextBox 11"/>
            <p:cNvSpPr txBox="1"/>
            <p:nvPr/>
          </p:nvSpPr>
          <p:spPr>
            <a:xfrm>
              <a:off x="1023547" y="1467632"/>
              <a:ext cx="3027016" cy="923330"/>
            </a:xfrm>
            <a:prstGeom prst="rect">
              <a:avLst/>
            </a:prstGeom>
            <a:noFill/>
          </p:spPr>
          <p:txBody>
            <a:bodyPr wrap="none" rtlCol="0">
              <a:spAutoFit/>
            </a:bodyPr>
            <a:lstStyle/>
            <a:p>
              <a:r>
                <a:rPr lang="en-US" dirty="0" smtClean="0">
                  <a:latin typeface="Courier"/>
                  <a:cs typeface="Courier"/>
                </a:rPr>
                <a:t>    1101   </a:t>
              </a:r>
              <a:r>
                <a:rPr lang="en-US" dirty="0" smtClean="0">
                  <a:latin typeface="Calibri"/>
                  <a:cs typeface="Calibri"/>
                </a:rPr>
                <a:t>(4-bit, 13</a:t>
              </a:r>
              <a:r>
                <a:rPr lang="en-US" sz="2400" baseline="-25000" dirty="0" smtClean="0">
                  <a:latin typeface="Calibri"/>
                  <a:cs typeface="Calibri"/>
                </a:rPr>
                <a:t>ten</a:t>
              </a:r>
              <a:r>
                <a:rPr lang="en-US" dirty="0" smtClean="0">
                  <a:latin typeface="Calibri"/>
                  <a:cs typeface="Calibri"/>
                </a:rPr>
                <a:t>)</a:t>
              </a:r>
            </a:p>
            <a:p>
              <a:r>
                <a:rPr lang="en-US" u="sng" dirty="0" smtClean="0">
                  <a:latin typeface="Courier"/>
                  <a:cs typeface="Courier"/>
                </a:rPr>
                <a:t>10100101</a:t>
              </a:r>
              <a:r>
                <a:rPr lang="en-US" dirty="0" smtClean="0">
                  <a:latin typeface="Courier"/>
                  <a:cs typeface="Courier"/>
                </a:rPr>
                <a:t> + </a:t>
              </a:r>
              <a:r>
                <a:rPr lang="en-US" dirty="0" smtClean="0">
                  <a:latin typeface="Calibri"/>
                  <a:cs typeface="Calibri"/>
                </a:rPr>
                <a:t>(8-bit, 165</a:t>
              </a:r>
              <a:r>
                <a:rPr lang="en-US" sz="2400" baseline="-25000" dirty="0" smtClean="0">
                  <a:latin typeface="Calibri"/>
                  <a:cs typeface="Calibri"/>
                </a:rPr>
                <a:t>ten</a:t>
              </a:r>
              <a:r>
                <a:rPr lang="en-US" dirty="0" smtClean="0">
                  <a:latin typeface="Calibri"/>
                  <a:cs typeface="Calibri"/>
                </a:rPr>
                <a:t>)</a:t>
              </a:r>
            </a:p>
            <a:p>
              <a:r>
                <a:rPr lang="en-US" dirty="0" smtClean="0">
                  <a:latin typeface="Courier"/>
                  <a:cs typeface="Courier"/>
                </a:rPr>
                <a:t>????0010   </a:t>
              </a:r>
              <a:r>
                <a:rPr lang="en-US" dirty="0" smtClean="0">
                  <a:latin typeface="Calibri"/>
                  <a:cs typeface="Calibri"/>
                </a:rPr>
                <a:t>(8-bit,  ???</a:t>
              </a:r>
              <a:r>
                <a:rPr lang="en-US" sz="2400" baseline="-25000" dirty="0" smtClean="0">
                  <a:latin typeface="Calibri"/>
                  <a:cs typeface="Calibri"/>
                </a:rPr>
                <a:t>ten</a:t>
              </a:r>
              <a:r>
                <a:rPr lang="en-US" dirty="0" smtClean="0">
                  <a:latin typeface="Calibri"/>
                  <a:cs typeface="Calibri"/>
                </a:rPr>
                <a:t>)</a:t>
              </a:r>
              <a:endParaRPr lang="en-US" dirty="0">
                <a:latin typeface="Calibri"/>
                <a:cs typeface="Calibri"/>
              </a:endParaRPr>
            </a:p>
          </p:txBody>
        </p:sp>
        <p:sp>
          <p:nvSpPr>
            <p:cNvPr id="13" name="TextBox 12"/>
            <p:cNvSpPr txBox="1"/>
            <p:nvPr/>
          </p:nvSpPr>
          <p:spPr>
            <a:xfrm>
              <a:off x="1230946" y="1063229"/>
              <a:ext cx="1893254" cy="369332"/>
            </a:xfrm>
            <a:prstGeom prst="rect">
              <a:avLst/>
            </a:prstGeom>
            <a:noFill/>
          </p:spPr>
          <p:txBody>
            <a:bodyPr wrap="none" rtlCol="0">
              <a:spAutoFit/>
            </a:bodyPr>
            <a:lstStyle/>
            <a:p>
              <a:r>
                <a:rPr lang="en-US" dirty="0" smtClean="0"/>
                <a:t>Unsigned addition</a:t>
              </a:r>
              <a:endParaRPr lang="en-US" dirty="0"/>
            </a:p>
          </p:txBody>
        </p:sp>
      </p:grpSp>
      <p:grpSp>
        <p:nvGrpSpPr>
          <p:cNvPr id="21" name="Group 20"/>
          <p:cNvGrpSpPr/>
          <p:nvPr/>
        </p:nvGrpSpPr>
        <p:grpSpPr>
          <a:xfrm>
            <a:off x="4745724" y="1127166"/>
            <a:ext cx="3079201" cy="1327733"/>
            <a:chOff x="4745724" y="1127166"/>
            <a:chExt cx="3079201" cy="1327733"/>
          </a:xfrm>
        </p:grpSpPr>
        <p:sp>
          <p:nvSpPr>
            <p:cNvPr id="18" name="TextBox 17"/>
            <p:cNvSpPr txBox="1"/>
            <p:nvPr/>
          </p:nvSpPr>
          <p:spPr>
            <a:xfrm>
              <a:off x="4745724" y="1531569"/>
              <a:ext cx="3079201" cy="923330"/>
            </a:xfrm>
            <a:prstGeom prst="rect">
              <a:avLst/>
            </a:prstGeom>
            <a:noFill/>
          </p:spPr>
          <p:txBody>
            <a:bodyPr wrap="none" rtlCol="0">
              <a:spAutoFit/>
            </a:bodyPr>
            <a:lstStyle/>
            <a:p>
              <a:r>
                <a:rPr lang="en-US" b="1" dirty="0" smtClean="0">
                  <a:solidFill>
                    <a:srgbClr val="FF0000"/>
                  </a:solidFill>
                  <a:latin typeface="Courier"/>
                  <a:cs typeface="Courier"/>
                </a:rPr>
                <a:t>0000</a:t>
              </a:r>
              <a:r>
                <a:rPr lang="en-US" dirty="0" smtClean="0">
                  <a:latin typeface="Courier"/>
                  <a:cs typeface="Courier"/>
                </a:rPr>
                <a:t>1101   </a:t>
              </a:r>
              <a:r>
                <a:rPr lang="en-US" dirty="0" smtClean="0">
                  <a:latin typeface="Calibri"/>
                  <a:cs typeface="Calibri"/>
                </a:rPr>
                <a:t>(4-bit, 13</a:t>
              </a:r>
              <a:r>
                <a:rPr lang="en-US" sz="2400" baseline="-25000" dirty="0" smtClean="0">
                  <a:latin typeface="Calibri"/>
                  <a:cs typeface="Calibri"/>
                </a:rPr>
                <a:t>ten</a:t>
              </a:r>
              <a:r>
                <a:rPr lang="en-US" dirty="0" smtClean="0">
                  <a:latin typeface="Calibri"/>
                  <a:cs typeface="Calibri"/>
                </a:rPr>
                <a:t>)</a:t>
              </a:r>
            </a:p>
            <a:p>
              <a:r>
                <a:rPr lang="en-US" u="sng" dirty="0" smtClean="0">
                  <a:latin typeface="Courier"/>
                  <a:cs typeface="Courier"/>
                </a:rPr>
                <a:t>10100101</a:t>
              </a:r>
              <a:r>
                <a:rPr lang="en-US" dirty="0" smtClean="0">
                  <a:latin typeface="Courier"/>
                  <a:cs typeface="Courier"/>
                </a:rPr>
                <a:t> + </a:t>
              </a:r>
              <a:r>
                <a:rPr lang="en-US" dirty="0" smtClean="0">
                  <a:latin typeface="Calibri"/>
                  <a:cs typeface="Calibri"/>
                </a:rPr>
                <a:t>(8-bit, 165</a:t>
              </a:r>
              <a:r>
                <a:rPr lang="en-US" sz="2400" baseline="-25000" dirty="0" smtClean="0">
                  <a:latin typeface="Calibri"/>
                  <a:cs typeface="Calibri"/>
                </a:rPr>
                <a:t>ten</a:t>
              </a:r>
              <a:r>
                <a:rPr lang="en-US" dirty="0" smtClean="0">
                  <a:latin typeface="Calibri"/>
                  <a:cs typeface="Calibri"/>
                </a:rPr>
                <a:t>)</a:t>
              </a:r>
            </a:p>
            <a:p>
              <a:r>
                <a:rPr lang="en-US" dirty="0">
                  <a:latin typeface="Courier"/>
                  <a:cs typeface="Courier"/>
                </a:rPr>
                <a:t>1</a:t>
              </a:r>
              <a:r>
                <a:rPr lang="en-US" dirty="0" smtClean="0">
                  <a:latin typeface="Courier"/>
                  <a:cs typeface="Courier"/>
                </a:rPr>
                <a:t>0110010   </a:t>
              </a:r>
              <a:r>
                <a:rPr lang="en-US" dirty="0" smtClean="0">
                  <a:latin typeface="Calibri"/>
                  <a:cs typeface="Calibri"/>
                </a:rPr>
                <a:t>(8-bit,  178</a:t>
              </a:r>
              <a:r>
                <a:rPr lang="en-US" sz="2400" baseline="-25000" dirty="0" smtClean="0">
                  <a:latin typeface="Calibri"/>
                  <a:cs typeface="Calibri"/>
                </a:rPr>
                <a:t>ten</a:t>
              </a:r>
              <a:r>
                <a:rPr lang="en-US" dirty="0" smtClean="0">
                  <a:latin typeface="Calibri"/>
                  <a:cs typeface="Calibri"/>
                </a:rPr>
                <a:t>)</a:t>
              </a:r>
              <a:endParaRPr lang="en-US" dirty="0">
                <a:latin typeface="Calibri"/>
                <a:cs typeface="Calibri"/>
              </a:endParaRPr>
            </a:p>
          </p:txBody>
        </p:sp>
        <p:sp>
          <p:nvSpPr>
            <p:cNvPr id="19" name="TextBox 18"/>
            <p:cNvSpPr txBox="1"/>
            <p:nvPr/>
          </p:nvSpPr>
          <p:spPr>
            <a:xfrm>
              <a:off x="4953123" y="1127166"/>
              <a:ext cx="1576536" cy="369332"/>
            </a:xfrm>
            <a:prstGeom prst="rect">
              <a:avLst/>
            </a:prstGeom>
            <a:noFill/>
          </p:spPr>
          <p:txBody>
            <a:bodyPr wrap="none" rtlCol="0">
              <a:spAutoFit/>
            </a:bodyPr>
            <a:lstStyle/>
            <a:p>
              <a:r>
                <a:rPr lang="en-US" dirty="0" smtClean="0">
                  <a:solidFill>
                    <a:srgbClr val="FF0000"/>
                  </a:solidFill>
                </a:rPr>
                <a:t>Zero</a:t>
              </a:r>
              <a:r>
                <a:rPr lang="en-US" dirty="0" smtClean="0"/>
                <a:t> extension</a:t>
              </a:r>
              <a:endParaRPr lang="en-US" dirty="0"/>
            </a:p>
          </p:txBody>
        </p:sp>
      </p:grpSp>
    </p:spTree>
    <p:extLst>
      <p:ext uri="{BB962C8B-B14F-4D97-AF65-F5344CB8AC3E}">
        <p14:creationId xmlns:p14="http://schemas.microsoft.com/office/powerpoint/2010/main" val="370308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Adding Signed Numbers of Different Bit Widths</a:t>
            </a:r>
            <a:endParaRPr lang="en-US" dirty="0"/>
          </a:p>
        </p:txBody>
      </p:sp>
      <p:sp>
        <p:nvSpPr>
          <p:cNvPr id="14" name="Content Placeholder 13"/>
          <p:cNvSpPr>
            <a:spLocks noGrp="1"/>
          </p:cNvSpPr>
          <p:nvPr>
            <p:ph idx="1"/>
          </p:nvPr>
        </p:nvSpPr>
        <p:spPr>
          <a:xfrm>
            <a:off x="457200" y="2837138"/>
            <a:ext cx="8229600" cy="1757485"/>
          </a:xfrm>
        </p:spPr>
        <p:txBody>
          <a:bodyPr/>
          <a:lstStyle/>
          <a:p>
            <a:r>
              <a:rPr lang="en-US" dirty="0" smtClean="0"/>
              <a:t>What should we assume for upper four bits of first operand?</a:t>
            </a:r>
          </a:p>
          <a:p>
            <a:r>
              <a:rPr lang="en-US" dirty="0" smtClean="0"/>
              <a:t>Copy sign bit (MSB) of operand into upper bits</a:t>
            </a:r>
          </a:p>
          <a:p>
            <a:pPr lvl="1"/>
            <a:r>
              <a:rPr lang="en-US" dirty="0" smtClean="0"/>
              <a:t>If sign is 1, copy 1s, if sign is 0 copy 0s</a:t>
            </a:r>
          </a:p>
          <a:p>
            <a:r>
              <a:rPr lang="en-US" dirty="0" smtClean="0"/>
              <a:t>“Sign-extension”</a:t>
            </a:r>
            <a:endParaRPr lang="en-US" dirty="0"/>
          </a:p>
        </p:txBody>
      </p:sp>
      <p:sp>
        <p:nvSpPr>
          <p:cNvPr id="7" name="Date Placeholder 6"/>
          <p:cNvSpPr>
            <a:spLocks noGrp="1"/>
          </p:cNvSpPr>
          <p:nvPr>
            <p:ph type="dt" sz="half" idx="10"/>
          </p:nvPr>
        </p:nvSpPr>
        <p:spPr/>
        <p:txBody>
          <a:bodyPr/>
          <a:lstStyle/>
          <a:p>
            <a:fld id="{CE4CC544-E270-624B-A146-427A1328771C}"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8" name="Slide Number Placeholder 7"/>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
        <p:nvSpPr>
          <p:cNvPr id="9" name="Footer Placeholder 8"/>
          <p:cNvSpPr>
            <a:spLocks noGrp="1"/>
          </p:cNvSpPr>
          <p:nvPr>
            <p:ph type="ftr" sz="quarter" idx="3"/>
          </p:nvPr>
        </p:nvSpPr>
        <p:spPr/>
        <p:txBody>
          <a:bodyPr/>
          <a:lstStyle/>
          <a:p>
            <a:r>
              <a:rPr lang="en-US" smtClean="0">
                <a:solidFill>
                  <a:prstClr val="black">
                    <a:tint val="75000"/>
                  </a:prstClr>
                </a:solidFill>
                <a:latin typeface="Calibri"/>
              </a:rPr>
              <a:t>Fall </a:t>
            </a:r>
            <a:r>
              <a:rPr lang="is-IS" smtClean="0">
                <a:solidFill>
                  <a:prstClr val="black">
                    <a:tint val="75000"/>
                  </a:prstClr>
                </a:solidFill>
                <a:latin typeface="Calibri"/>
              </a:rPr>
              <a:t>2017</a:t>
            </a:r>
            <a:r>
              <a:rPr lang="en-US" smtClean="0">
                <a:solidFill>
                  <a:prstClr val="black">
                    <a:tint val="75000"/>
                  </a:prstClr>
                </a:solidFill>
                <a:latin typeface="Calibri"/>
              </a:rPr>
              <a:t> - Lecture #1</a:t>
            </a:r>
            <a:endParaRPr lang="en-US" dirty="0">
              <a:solidFill>
                <a:prstClr val="black">
                  <a:tint val="75000"/>
                </a:prstClr>
              </a:solidFill>
              <a:latin typeface="Calibri"/>
            </a:endParaRPr>
          </a:p>
        </p:txBody>
      </p:sp>
      <p:grpSp>
        <p:nvGrpSpPr>
          <p:cNvPr id="20" name="Group 19"/>
          <p:cNvGrpSpPr/>
          <p:nvPr/>
        </p:nvGrpSpPr>
        <p:grpSpPr>
          <a:xfrm>
            <a:off x="1023547" y="1063229"/>
            <a:ext cx="3027016" cy="1327733"/>
            <a:chOff x="1023547" y="1063229"/>
            <a:chExt cx="3027016" cy="1327733"/>
          </a:xfrm>
        </p:grpSpPr>
        <p:sp>
          <p:nvSpPr>
            <p:cNvPr id="12" name="TextBox 11"/>
            <p:cNvSpPr txBox="1"/>
            <p:nvPr/>
          </p:nvSpPr>
          <p:spPr>
            <a:xfrm>
              <a:off x="1023547" y="1467632"/>
              <a:ext cx="3027016" cy="923330"/>
            </a:xfrm>
            <a:prstGeom prst="rect">
              <a:avLst/>
            </a:prstGeom>
            <a:noFill/>
          </p:spPr>
          <p:txBody>
            <a:bodyPr wrap="none" rtlCol="0">
              <a:spAutoFit/>
            </a:bodyPr>
            <a:lstStyle/>
            <a:p>
              <a:r>
                <a:rPr lang="en-US" dirty="0" smtClean="0">
                  <a:latin typeface="Courier"/>
                  <a:cs typeface="Courier"/>
                </a:rPr>
                <a:t>    </a:t>
              </a:r>
              <a:r>
                <a:rPr lang="en-US" b="1" dirty="0" smtClean="0">
                  <a:solidFill>
                    <a:srgbClr val="0000FF"/>
                  </a:solidFill>
                  <a:latin typeface="Courier"/>
                  <a:cs typeface="Courier"/>
                </a:rPr>
                <a:t>1</a:t>
              </a:r>
              <a:r>
                <a:rPr lang="en-US" dirty="0" smtClean="0">
                  <a:latin typeface="Courier"/>
                  <a:cs typeface="Courier"/>
                </a:rPr>
                <a:t>101   </a:t>
              </a:r>
              <a:r>
                <a:rPr lang="en-US" dirty="0" smtClean="0">
                  <a:latin typeface="Calibri"/>
                  <a:cs typeface="Calibri"/>
                </a:rPr>
                <a:t>(4-bit, -3</a:t>
              </a:r>
              <a:r>
                <a:rPr lang="en-US" sz="2400" baseline="-25000" dirty="0" smtClean="0">
                  <a:latin typeface="Calibri"/>
                  <a:cs typeface="Calibri"/>
                </a:rPr>
                <a:t>ten</a:t>
              </a:r>
              <a:r>
                <a:rPr lang="en-US" dirty="0" smtClean="0">
                  <a:latin typeface="Calibri"/>
                  <a:cs typeface="Calibri"/>
                </a:rPr>
                <a:t>)</a:t>
              </a:r>
            </a:p>
            <a:p>
              <a:r>
                <a:rPr lang="en-US" u="sng" dirty="0" smtClean="0">
                  <a:latin typeface="Courier"/>
                  <a:cs typeface="Courier"/>
                </a:rPr>
                <a:t>10100101</a:t>
              </a:r>
              <a:r>
                <a:rPr lang="en-US" dirty="0" smtClean="0">
                  <a:latin typeface="Courier"/>
                  <a:cs typeface="Courier"/>
                </a:rPr>
                <a:t> + </a:t>
              </a:r>
              <a:r>
                <a:rPr lang="en-US" dirty="0" smtClean="0">
                  <a:latin typeface="Calibri"/>
                  <a:cs typeface="Calibri"/>
                </a:rPr>
                <a:t>(8-bit, -91</a:t>
              </a:r>
              <a:r>
                <a:rPr lang="en-US" sz="2400" baseline="-25000" dirty="0" smtClean="0">
                  <a:latin typeface="Calibri"/>
                  <a:cs typeface="Calibri"/>
                </a:rPr>
                <a:t>ten</a:t>
              </a:r>
              <a:r>
                <a:rPr lang="en-US" dirty="0" smtClean="0">
                  <a:latin typeface="Calibri"/>
                  <a:cs typeface="Calibri"/>
                </a:rPr>
                <a:t>)</a:t>
              </a:r>
            </a:p>
            <a:p>
              <a:r>
                <a:rPr lang="en-US" dirty="0" smtClean="0">
                  <a:latin typeface="Courier"/>
                  <a:cs typeface="Courier"/>
                </a:rPr>
                <a:t>????0010   </a:t>
              </a:r>
              <a:r>
                <a:rPr lang="en-US" dirty="0" smtClean="0">
                  <a:latin typeface="Calibri"/>
                  <a:cs typeface="Calibri"/>
                </a:rPr>
                <a:t>(8-bit,  ???</a:t>
              </a:r>
              <a:r>
                <a:rPr lang="en-US" sz="2400" baseline="-25000" dirty="0" smtClean="0">
                  <a:latin typeface="Calibri"/>
                  <a:cs typeface="Calibri"/>
                </a:rPr>
                <a:t>ten</a:t>
              </a:r>
              <a:r>
                <a:rPr lang="en-US" dirty="0" smtClean="0">
                  <a:latin typeface="Calibri"/>
                  <a:cs typeface="Calibri"/>
                </a:rPr>
                <a:t>)</a:t>
              </a:r>
              <a:endParaRPr lang="en-US" dirty="0">
                <a:latin typeface="Calibri"/>
                <a:cs typeface="Calibri"/>
              </a:endParaRPr>
            </a:p>
          </p:txBody>
        </p:sp>
        <p:sp>
          <p:nvSpPr>
            <p:cNvPr id="13" name="TextBox 12"/>
            <p:cNvSpPr txBox="1"/>
            <p:nvPr/>
          </p:nvSpPr>
          <p:spPr>
            <a:xfrm>
              <a:off x="1230946" y="1063229"/>
              <a:ext cx="1639654" cy="369332"/>
            </a:xfrm>
            <a:prstGeom prst="rect">
              <a:avLst/>
            </a:prstGeom>
            <a:noFill/>
          </p:spPr>
          <p:txBody>
            <a:bodyPr wrap="none" rtlCol="0">
              <a:spAutoFit/>
            </a:bodyPr>
            <a:lstStyle/>
            <a:p>
              <a:r>
                <a:rPr lang="en-US" dirty="0"/>
                <a:t>S</a:t>
              </a:r>
              <a:r>
                <a:rPr lang="en-US" dirty="0" smtClean="0"/>
                <a:t>igned addition</a:t>
              </a:r>
              <a:endParaRPr lang="en-US" dirty="0"/>
            </a:p>
          </p:txBody>
        </p:sp>
      </p:grpSp>
      <p:grpSp>
        <p:nvGrpSpPr>
          <p:cNvPr id="21" name="Group 20"/>
          <p:cNvGrpSpPr/>
          <p:nvPr/>
        </p:nvGrpSpPr>
        <p:grpSpPr>
          <a:xfrm>
            <a:off x="4745724" y="1127166"/>
            <a:ext cx="3079201" cy="1327733"/>
            <a:chOff x="4745724" y="1127166"/>
            <a:chExt cx="3079201" cy="1327733"/>
          </a:xfrm>
        </p:grpSpPr>
        <p:sp>
          <p:nvSpPr>
            <p:cNvPr id="18" name="TextBox 17"/>
            <p:cNvSpPr txBox="1"/>
            <p:nvPr/>
          </p:nvSpPr>
          <p:spPr>
            <a:xfrm>
              <a:off x="4745724" y="1531569"/>
              <a:ext cx="3079201" cy="923330"/>
            </a:xfrm>
            <a:prstGeom prst="rect">
              <a:avLst/>
            </a:prstGeom>
            <a:noFill/>
          </p:spPr>
          <p:txBody>
            <a:bodyPr wrap="none" rtlCol="0">
              <a:spAutoFit/>
            </a:bodyPr>
            <a:lstStyle/>
            <a:p>
              <a:r>
                <a:rPr lang="en-US" b="1" dirty="0" smtClean="0">
                  <a:solidFill>
                    <a:srgbClr val="FF0000"/>
                  </a:solidFill>
                  <a:latin typeface="Courier"/>
                  <a:cs typeface="Courier"/>
                </a:rPr>
                <a:t>1111</a:t>
              </a:r>
              <a:r>
                <a:rPr lang="en-US" b="1" dirty="0" smtClean="0">
                  <a:solidFill>
                    <a:srgbClr val="0000FF"/>
                  </a:solidFill>
                  <a:latin typeface="Courier"/>
                  <a:cs typeface="Courier"/>
                </a:rPr>
                <a:t>1</a:t>
              </a:r>
              <a:r>
                <a:rPr lang="en-US" dirty="0" smtClean="0">
                  <a:latin typeface="Courier"/>
                  <a:cs typeface="Courier"/>
                </a:rPr>
                <a:t>101   </a:t>
              </a:r>
              <a:r>
                <a:rPr lang="en-US" dirty="0" smtClean="0">
                  <a:latin typeface="Calibri"/>
                  <a:cs typeface="Calibri"/>
                </a:rPr>
                <a:t>(4-bit, -3</a:t>
              </a:r>
              <a:r>
                <a:rPr lang="en-US" sz="2400" baseline="-25000" dirty="0" smtClean="0">
                  <a:latin typeface="Calibri"/>
                  <a:cs typeface="Calibri"/>
                </a:rPr>
                <a:t>ten</a:t>
              </a:r>
              <a:r>
                <a:rPr lang="en-US" dirty="0" smtClean="0">
                  <a:latin typeface="Calibri"/>
                  <a:cs typeface="Calibri"/>
                </a:rPr>
                <a:t>)</a:t>
              </a:r>
            </a:p>
            <a:p>
              <a:r>
                <a:rPr lang="en-US" u="sng" dirty="0" smtClean="0">
                  <a:latin typeface="Courier"/>
                  <a:cs typeface="Courier"/>
                </a:rPr>
                <a:t>10100101</a:t>
              </a:r>
              <a:r>
                <a:rPr lang="en-US" dirty="0" smtClean="0">
                  <a:latin typeface="Courier"/>
                  <a:cs typeface="Courier"/>
                </a:rPr>
                <a:t> + </a:t>
              </a:r>
              <a:r>
                <a:rPr lang="en-US" dirty="0" smtClean="0">
                  <a:latin typeface="Calibri"/>
                  <a:cs typeface="Calibri"/>
                </a:rPr>
                <a:t>(8-bit, -91</a:t>
              </a:r>
              <a:r>
                <a:rPr lang="en-US" sz="2400" baseline="-25000" dirty="0" smtClean="0">
                  <a:latin typeface="Calibri"/>
                  <a:cs typeface="Calibri"/>
                </a:rPr>
                <a:t>ten</a:t>
              </a:r>
              <a:r>
                <a:rPr lang="en-US" dirty="0" smtClean="0">
                  <a:latin typeface="Calibri"/>
                  <a:cs typeface="Calibri"/>
                </a:rPr>
                <a:t>)</a:t>
              </a:r>
            </a:p>
            <a:p>
              <a:r>
                <a:rPr lang="en-US" dirty="0" smtClean="0">
                  <a:latin typeface="Courier"/>
                  <a:cs typeface="Courier"/>
                </a:rPr>
                <a:t>10100010   </a:t>
              </a:r>
              <a:r>
                <a:rPr lang="en-US" dirty="0" smtClean="0">
                  <a:latin typeface="Calibri"/>
                  <a:cs typeface="Calibri"/>
                </a:rPr>
                <a:t>(8-bit,  -94</a:t>
              </a:r>
              <a:r>
                <a:rPr lang="en-US" sz="2400" baseline="-25000" dirty="0" smtClean="0">
                  <a:latin typeface="Calibri"/>
                  <a:cs typeface="Calibri"/>
                </a:rPr>
                <a:t>ten</a:t>
              </a:r>
              <a:r>
                <a:rPr lang="en-US" dirty="0" smtClean="0">
                  <a:latin typeface="Calibri"/>
                  <a:cs typeface="Calibri"/>
                </a:rPr>
                <a:t>)</a:t>
              </a:r>
              <a:endParaRPr lang="en-US" dirty="0">
                <a:latin typeface="Calibri"/>
                <a:cs typeface="Calibri"/>
              </a:endParaRPr>
            </a:p>
          </p:txBody>
        </p:sp>
        <p:sp>
          <p:nvSpPr>
            <p:cNvPr id="19" name="TextBox 18"/>
            <p:cNvSpPr txBox="1"/>
            <p:nvPr/>
          </p:nvSpPr>
          <p:spPr>
            <a:xfrm>
              <a:off x="4953123" y="1127166"/>
              <a:ext cx="1540356" cy="369332"/>
            </a:xfrm>
            <a:prstGeom prst="rect">
              <a:avLst/>
            </a:prstGeom>
            <a:noFill/>
          </p:spPr>
          <p:txBody>
            <a:bodyPr wrap="none" rtlCol="0">
              <a:spAutoFit/>
            </a:bodyPr>
            <a:lstStyle/>
            <a:p>
              <a:r>
                <a:rPr lang="en-US" dirty="0" smtClean="0">
                  <a:solidFill>
                    <a:srgbClr val="FF0000"/>
                  </a:solidFill>
                </a:rPr>
                <a:t>Sign </a:t>
              </a:r>
              <a:r>
                <a:rPr lang="en-US" dirty="0" smtClean="0"/>
                <a:t>extension</a:t>
              </a:r>
              <a:endParaRPr lang="en-US" dirty="0"/>
            </a:p>
          </p:txBody>
        </p:sp>
      </p:grpSp>
      <p:grpSp>
        <p:nvGrpSpPr>
          <p:cNvPr id="16" name="Group 15"/>
          <p:cNvGrpSpPr/>
          <p:nvPr/>
        </p:nvGrpSpPr>
        <p:grpSpPr>
          <a:xfrm>
            <a:off x="189149" y="942500"/>
            <a:ext cx="1426723" cy="673372"/>
            <a:chOff x="189149" y="942500"/>
            <a:chExt cx="1426723" cy="673372"/>
          </a:xfrm>
        </p:grpSpPr>
        <p:cxnSp>
          <p:nvCxnSpPr>
            <p:cNvPr id="5" name="Straight Arrow Connector 4"/>
            <p:cNvCxnSpPr/>
            <p:nvPr/>
          </p:nvCxnSpPr>
          <p:spPr>
            <a:xfrm flipH="1" flipV="1">
              <a:off x="810638" y="1248383"/>
              <a:ext cx="805234" cy="367489"/>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89149" y="942500"/>
              <a:ext cx="877389" cy="369332"/>
            </a:xfrm>
            <a:prstGeom prst="rect">
              <a:avLst/>
            </a:prstGeom>
            <a:noFill/>
          </p:spPr>
          <p:txBody>
            <a:bodyPr wrap="none" rtlCol="0">
              <a:spAutoFit/>
            </a:bodyPr>
            <a:lstStyle/>
            <a:p>
              <a:r>
                <a:rPr lang="en-US" dirty="0" smtClean="0"/>
                <a:t>Sign bit</a:t>
              </a:r>
              <a:endParaRPr lang="en-US" dirty="0"/>
            </a:p>
          </p:txBody>
        </p:sp>
      </p:grpSp>
    </p:spTree>
    <p:extLst>
      <p:ext uri="{BB962C8B-B14F-4D97-AF65-F5344CB8AC3E}">
        <p14:creationId xmlns:p14="http://schemas.microsoft.com/office/powerpoint/2010/main" val="43305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Extension</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88252932"/>
              </p:ext>
            </p:extLst>
          </p:nvPr>
        </p:nvGraphicFramePr>
        <p:xfrm>
          <a:off x="457201" y="1200150"/>
          <a:ext cx="8228307" cy="1645920"/>
        </p:xfrm>
        <a:graphic>
          <a:graphicData uri="http://schemas.openxmlformats.org/drawingml/2006/table">
            <a:tbl>
              <a:tblPr firstRow="1" bandRow="1">
                <a:tableStyleId>{5C22544A-7EE6-4342-B048-85BDC9FD1C3A}</a:tableStyleId>
              </a:tblPr>
              <a:tblGrid>
                <a:gridCol w="1085150"/>
                <a:gridCol w="1785789"/>
                <a:gridCol w="2153152"/>
                <a:gridCol w="3204216"/>
              </a:tblGrid>
              <a:tr h="278130">
                <a:tc>
                  <a:txBody>
                    <a:bodyPr/>
                    <a:lstStyle/>
                    <a:p>
                      <a:pPr algn="ctr"/>
                      <a:r>
                        <a:rPr lang="en-US" sz="1800" dirty="0" smtClean="0"/>
                        <a:t>Decimal</a:t>
                      </a:r>
                      <a:endParaRPr lang="en-US" sz="1800" dirty="0"/>
                    </a:p>
                  </a:txBody>
                  <a:tcPr marL="86738" marR="86738" marT="34290" marB="34290"/>
                </a:tc>
                <a:tc gridSpan="3">
                  <a:txBody>
                    <a:bodyPr/>
                    <a:lstStyle/>
                    <a:p>
                      <a:pPr algn="ctr"/>
                      <a:r>
                        <a:rPr lang="en-US" sz="1800" dirty="0" smtClean="0"/>
                        <a:t>Binary</a:t>
                      </a:r>
                      <a:endParaRPr lang="en-US" sz="1800" dirty="0"/>
                    </a:p>
                  </a:txBody>
                  <a:tcPr marL="86738" marR="86738" marT="34290" marB="34290"/>
                </a:tc>
                <a:tc hMerge="1">
                  <a:txBody>
                    <a:bodyPr/>
                    <a:lstStyle/>
                    <a:p>
                      <a:endParaRPr lang="en-US"/>
                    </a:p>
                  </a:txBody>
                  <a:tcPr/>
                </a:tc>
                <a:tc hMerge="1">
                  <a:txBody>
                    <a:bodyPr/>
                    <a:lstStyle/>
                    <a:p>
                      <a:endParaRPr lang="en-US" dirty="0"/>
                    </a:p>
                  </a:txBody>
                  <a:tcPr/>
                </a:tc>
              </a:tr>
              <a:tr h="278130">
                <a:tc>
                  <a:txBody>
                    <a:bodyPr/>
                    <a:lstStyle/>
                    <a:p>
                      <a:pPr algn="ctr"/>
                      <a:endParaRPr lang="en-US" sz="2400" dirty="0"/>
                    </a:p>
                  </a:txBody>
                  <a:tcPr marL="86738" marR="86738" marT="34290" marB="34290">
                    <a:solidFill>
                      <a:schemeClr val="accent1">
                        <a:lumMod val="40000"/>
                        <a:lumOff val="60000"/>
                      </a:schemeClr>
                    </a:solidFill>
                  </a:tcPr>
                </a:tc>
                <a:tc>
                  <a:txBody>
                    <a:bodyPr/>
                    <a:lstStyle/>
                    <a:p>
                      <a:pPr algn="ctr"/>
                      <a:r>
                        <a:rPr lang="en-US" sz="2400" dirty="0" smtClean="0"/>
                        <a:t>4-bit</a:t>
                      </a:r>
                      <a:endParaRPr lang="en-US" sz="2400" dirty="0"/>
                    </a:p>
                  </a:txBody>
                  <a:tcPr marL="86738" marR="86738" marT="34290" marB="34290">
                    <a:solidFill>
                      <a:schemeClr val="accent1">
                        <a:lumMod val="40000"/>
                        <a:lumOff val="60000"/>
                      </a:schemeClr>
                    </a:solidFill>
                  </a:tcPr>
                </a:tc>
                <a:tc>
                  <a:txBody>
                    <a:bodyPr/>
                    <a:lstStyle/>
                    <a:p>
                      <a:pPr algn="ctr"/>
                      <a:r>
                        <a:rPr lang="en-US" sz="2400" dirty="0" smtClean="0"/>
                        <a:t>8-bit</a:t>
                      </a:r>
                      <a:endParaRPr lang="en-US" sz="2400" dirty="0"/>
                    </a:p>
                  </a:txBody>
                  <a:tcPr marL="86738" marR="86738" marT="34290" marB="34290">
                    <a:solidFill>
                      <a:schemeClr val="accent1">
                        <a:lumMod val="40000"/>
                        <a:lumOff val="60000"/>
                      </a:schemeClr>
                    </a:solidFill>
                  </a:tcPr>
                </a:tc>
                <a:tc>
                  <a:txBody>
                    <a:bodyPr/>
                    <a:lstStyle/>
                    <a:p>
                      <a:pPr algn="ctr"/>
                      <a:r>
                        <a:rPr lang="en-US" sz="2400" dirty="0" smtClean="0"/>
                        <a:t>32-bit</a:t>
                      </a:r>
                      <a:endParaRPr lang="en-US" sz="2400" dirty="0"/>
                    </a:p>
                  </a:txBody>
                  <a:tcPr marL="86738" marR="86738" marT="34290" marB="34290">
                    <a:solidFill>
                      <a:schemeClr val="accent1">
                        <a:lumMod val="40000"/>
                        <a:lumOff val="60000"/>
                      </a:schemeClr>
                    </a:solidFill>
                  </a:tcPr>
                </a:tc>
              </a:tr>
              <a:tr h="278130">
                <a:tc>
                  <a:txBody>
                    <a:bodyPr/>
                    <a:lstStyle/>
                    <a:p>
                      <a:pPr algn="ctr"/>
                      <a:r>
                        <a:rPr lang="en-US" sz="2400" dirty="0" smtClean="0"/>
                        <a:t>3</a:t>
                      </a:r>
                      <a:r>
                        <a:rPr lang="en-US" sz="2400" baseline="-25000" dirty="0" smtClean="0"/>
                        <a:t>ten</a:t>
                      </a:r>
                      <a:endParaRPr lang="en-US" sz="2400" baseline="-25000" dirty="0"/>
                    </a:p>
                  </a:txBody>
                  <a:tcPr marL="86738" marR="86738" marT="34290" marB="34290"/>
                </a:tc>
                <a:tc>
                  <a:txBody>
                    <a:bodyPr/>
                    <a:lstStyle/>
                    <a:p>
                      <a:pPr algn="ctr"/>
                      <a:r>
                        <a:rPr lang="en-US" sz="2400" dirty="0" smtClean="0"/>
                        <a:t>0011</a:t>
                      </a:r>
                      <a:r>
                        <a:rPr lang="en-US" sz="2400" baseline="-25000" dirty="0" smtClean="0"/>
                        <a:t>two</a:t>
                      </a:r>
                      <a:endParaRPr lang="en-US" sz="2400" baseline="-25000" dirty="0"/>
                    </a:p>
                  </a:txBody>
                  <a:tcPr marL="86738" marR="86738" marT="34290" marB="34290"/>
                </a:tc>
                <a:tc>
                  <a:txBody>
                    <a:bodyPr/>
                    <a:lstStyle/>
                    <a:p>
                      <a:pPr algn="ctr"/>
                      <a:r>
                        <a:rPr lang="en-US" sz="2400" dirty="0" smtClean="0"/>
                        <a:t>0000 0011</a:t>
                      </a:r>
                      <a:r>
                        <a:rPr lang="en-US" sz="2400" baseline="-25000" dirty="0" smtClean="0"/>
                        <a:t>two</a:t>
                      </a:r>
                      <a:endParaRPr lang="en-US" sz="2400" baseline="-25000" dirty="0"/>
                    </a:p>
                  </a:txBody>
                  <a:tcPr marL="86738" marR="86738" marT="34290" marB="34290"/>
                </a:tc>
                <a:tc>
                  <a:txBody>
                    <a:bodyPr/>
                    <a:lstStyle/>
                    <a:p>
                      <a:pPr algn="ctr"/>
                      <a:r>
                        <a:rPr lang="en-US" sz="2400" dirty="0" smtClean="0"/>
                        <a:t>0000 0000 0000 0011</a:t>
                      </a:r>
                      <a:r>
                        <a:rPr lang="en-US" sz="2400" baseline="-25000" dirty="0" smtClean="0"/>
                        <a:t>two</a:t>
                      </a:r>
                      <a:endParaRPr lang="en-US" sz="2400" baseline="-25000" dirty="0"/>
                    </a:p>
                  </a:txBody>
                  <a:tcPr marL="86738" marR="86738" marT="34290" marB="34290"/>
                </a:tc>
              </a:tr>
              <a:tr h="2857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-3</a:t>
                      </a:r>
                      <a:r>
                        <a:rPr lang="en-US" sz="2400" baseline="-25000" dirty="0" smtClean="0"/>
                        <a:t>ten</a:t>
                      </a:r>
                    </a:p>
                  </a:txBody>
                  <a:tcPr marL="86738" marR="86738"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1101</a:t>
                      </a:r>
                      <a:r>
                        <a:rPr lang="en-US" sz="2400" baseline="-25000" dirty="0" smtClean="0"/>
                        <a:t>two</a:t>
                      </a:r>
                    </a:p>
                  </a:txBody>
                  <a:tcPr marL="86738" marR="86738"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1111 1101</a:t>
                      </a:r>
                      <a:r>
                        <a:rPr lang="en-US" sz="2400" baseline="-25000" dirty="0" smtClean="0"/>
                        <a:t>two</a:t>
                      </a:r>
                    </a:p>
                  </a:txBody>
                  <a:tcPr marL="86738" marR="86738"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1111 1111 1111 1101</a:t>
                      </a:r>
                      <a:r>
                        <a:rPr lang="en-US" sz="2400" baseline="-25000" dirty="0" smtClean="0"/>
                        <a:t>two</a:t>
                      </a:r>
                    </a:p>
                  </a:txBody>
                  <a:tcPr marL="86738" marR="86738" marT="34290" marB="34290"/>
                </a:tc>
              </a:tr>
            </a:tbl>
          </a:graphicData>
        </a:graphic>
      </p:graphicFrame>
      <p:sp>
        <p:nvSpPr>
          <p:cNvPr id="10" name="Date Placeholder 3"/>
          <p:cNvSpPr>
            <a:spLocks noGrp="1"/>
          </p:cNvSpPr>
          <p:nvPr>
            <p:ph type="dt" sz="half" idx="10"/>
          </p:nvPr>
        </p:nvSpPr>
        <p:spPr>
          <a:prstGeom prst="rect">
            <a:avLst/>
          </a:prstGeom>
        </p:spPr>
        <p:txBody>
          <a:bodyPr vert="horz" lIns="68579" tIns="34289" rIns="68579" bIns="34289" rtlCol="0" anchor="ctr"/>
          <a:lstStyle>
            <a:lvl1pPr algn="l">
              <a:defRPr sz="900">
                <a:solidFill>
                  <a:schemeClr val="tx1">
                    <a:tint val="75000"/>
                  </a:schemeClr>
                </a:solidFill>
              </a:defRPr>
            </a:lvl1pPr>
          </a:lstStyle>
          <a:p>
            <a:fld id="{22A62B2F-8B0F-6A41-A7DB-D90FCA6A76BA}"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14" name="Slide Number Placeholder 5"/>
          <p:cNvSpPr>
            <a:spLocks noGrp="1"/>
          </p:cNvSpPr>
          <p:nvPr>
            <p:ph type="sldNum" sz="quarter" idx="12"/>
          </p:nvPr>
        </p:nvSpPr>
        <p:spPr>
          <a:prstGeom prst="rect">
            <a:avLst/>
          </a:prstGeom>
        </p:spPr>
        <p:txBody>
          <a:bodyPr vert="horz" lIns="68579" tIns="34289" rIns="68579" bIns="34289" rtlCol="0" anchor="ctr"/>
          <a:lstStyle>
            <a:lvl1pPr algn="r">
              <a:defRPr sz="900">
                <a:solidFill>
                  <a:schemeClr val="tx1">
                    <a:tint val="75000"/>
                  </a:schemeClr>
                </a:solidFill>
              </a:defRPr>
            </a:lvl1pPr>
          </a:lstStyle>
          <a:p>
            <a:fld id="{3CC63E4C-4642-794D-A2FD-70F6B81535F5}"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
        <p:nvSpPr>
          <p:cNvPr id="13" name="Footer Placeholder 4"/>
          <p:cNvSpPr>
            <a:spLocks noGrp="1"/>
          </p:cNvSpPr>
          <p:nvPr>
            <p:ph type="ftr" sz="quarter" idx="3"/>
          </p:nvPr>
        </p:nvSpPr>
        <p:spPr>
          <a:prstGeom prst="rect">
            <a:avLst/>
          </a:prstGeom>
        </p:spPr>
        <p:txBody>
          <a:bodyPr vert="horz" lIns="68579" tIns="34289" rIns="68579"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12" name="TextBox 11"/>
          <p:cNvSpPr txBox="1"/>
          <p:nvPr/>
        </p:nvSpPr>
        <p:spPr>
          <a:xfrm>
            <a:off x="1474094" y="3126402"/>
            <a:ext cx="5806716" cy="854078"/>
          </a:xfrm>
          <a:prstGeom prst="rect">
            <a:avLst/>
          </a:prstGeom>
          <a:noFill/>
        </p:spPr>
        <p:txBody>
          <a:bodyPr wrap="none" lIns="68579" tIns="34289" rIns="68579" bIns="34289" rtlCol="0">
            <a:spAutoFit/>
          </a:bodyPr>
          <a:lstStyle/>
          <a:p>
            <a:pPr marL="257168" indent="-257168" defTabSz="342892">
              <a:buFont typeface="Arial" charset="0"/>
              <a:buChar char="•"/>
            </a:pPr>
            <a:r>
              <a:rPr lang="en-US" dirty="0" smtClean="0">
                <a:solidFill>
                  <a:prstClr val="black"/>
                </a:solidFill>
                <a:latin typeface="Calibri"/>
              </a:rPr>
              <a:t>When </a:t>
            </a:r>
            <a:r>
              <a:rPr lang="en-US" dirty="0">
                <a:solidFill>
                  <a:prstClr val="black"/>
                </a:solidFill>
                <a:latin typeface="Calibri"/>
              </a:rPr>
              <a:t>is this relevant?</a:t>
            </a:r>
          </a:p>
          <a:p>
            <a:pPr marL="257168" indent="-257168" defTabSz="342892">
              <a:buFont typeface="Arial" charset="0"/>
              <a:buChar char="•"/>
            </a:pPr>
            <a:r>
              <a:rPr lang="en-US" dirty="0" smtClean="0">
                <a:solidFill>
                  <a:prstClr val="black"/>
                </a:solidFill>
                <a:latin typeface="Calibri"/>
              </a:rPr>
              <a:t>Any time you need a wider version of a narrower operand</a:t>
            </a:r>
          </a:p>
          <a:p>
            <a:pPr lvl="1" defTabSz="342892"/>
            <a:r>
              <a:rPr lang="en-US" sz="1500" dirty="0">
                <a:solidFill>
                  <a:prstClr val="black"/>
                </a:solidFill>
                <a:latin typeface="Calibri"/>
              </a:rPr>
              <a:t> </a:t>
            </a:r>
            <a:r>
              <a:rPr lang="en-US" sz="1500" dirty="0" smtClean="0">
                <a:solidFill>
                  <a:prstClr val="black"/>
                </a:solidFill>
                <a:latin typeface="Calibri"/>
              </a:rPr>
              <a:t>e.g., adding two integers of different widths</a:t>
            </a:r>
            <a:endParaRPr lang="en-US" sz="1500" dirty="0">
              <a:solidFill>
                <a:prstClr val="black"/>
              </a:solidFill>
              <a:latin typeface="Calibri"/>
            </a:endParaRPr>
          </a:p>
        </p:txBody>
      </p:sp>
    </p:spTree>
    <p:extLst>
      <p:ext uri="{BB962C8B-B14F-4D97-AF65-F5344CB8AC3E}">
        <p14:creationId xmlns:p14="http://schemas.microsoft.com/office/powerpoint/2010/main" val="65488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dirty="0" smtClean="0"/>
              <a:t>Which range of decimals can be expressed with a 6-bit two’s complement number?</a:t>
            </a:r>
            <a:endParaRPr lang="en-US" dirty="0"/>
          </a:p>
        </p:txBody>
      </p:sp>
      <p:sp>
        <p:nvSpPr>
          <p:cNvPr id="4" name="Date Placeholder 3"/>
          <p:cNvSpPr>
            <a:spLocks noGrp="1"/>
          </p:cNvSpPr>
          <p:nvPr>
            <p:ph type="dt" sz="half" idx="10"/>
          </p:nvPr>
        </p:nvSpPr>
        <p:spPr/>
        <p:txBody>
          <a:bodyPr/>
          <a:lstStyle/>
          <a:p>
            <a:fld id="{69240954-B576-9D4D-A4A4-BAF4EBC7B2C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
        <p:nvSpPr>
          <p:cNvPr id="6" name="Footer Placeholder 5"/>
          <p:cNvSpPr>
            <a:spLocks noGrp="1"/>
          </p:cNvSpPr>
          <p:nvPr>
            <p:ph type="ftr" sz="quarter" idx="3"/>
          </p:nvPr>
        </p:nvSpPr>
        <p:spPr/>
        <p:txBody>
          <a:body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1743765050"/>
              </p:ext>
            </p:extLst>
          </p:nvPr>
        </p:nvGraphicFramePr>
        <p:xfrm>
          <a:off x="2183576" y="2250127"/>
          <a:ext cx="4572000" cy="1714500"/>
        </p:xfrm>
        <a:graphic>
          <a:graphicData uri="http://schemas.openxmlformats.org/drawingml/2006/table">
            <a:tbl>
              <a:tblPr firstRow="1" bandRow="1">
                <a:tableStyleId>{5C22544A-7EE6-4342-B048-85BDC9FD1C3A}</a:tableStyleId>
              </a:tblPr>
              <a:tblGrid>
                <a:gridCol w="2286000"/>
                <a:gridCol w="2286000"/>
              </a:tblGrid>
              <a:tr h="342900">
                <a:tc>
                  <a:txBody>
                    <a:bodyPr/>
                    <a:lstStyle/>
                    <a:p>
                      <a:pPr algn="ctr"/>
                      <a:r>
                        <a:rPr lang="en-US" sz="1800" dirty="0" smtClean="0"/>
                        <a:t>Answer</a:t>
                      </a:r>
                      <a:endParaRPr lang="en-US" sz="1800" dirty="0"/>
                    </a:p>
                  </a:txBody>
                  <a:tcPr marL="68580" marR="68580" marT="34290" marB="34290"/>
                </a:tc>
                <a:tc>
                  <a:txBody>
                    <a:bodyPr/>
                    <a:lstStyle/>
                    <a:p>
                      <a:pPr algn="ctr"/>
                      <a:r>
                        <a:rPr lang="en-US" sz="1800" dirty="0" smtClean="0"/>
                        <a:t>Range</a:t>
                      </a:r>
                      <a:endParaRPr lang="en-US" sz="1800" dirty="0"/>
                    </a:p>
                  </a:txBody>
                  <a:tcPr marL="68580" marR="68580" marT="34290" marB="34290"/>
                </a:tc>
              </a:tr>
              <a:tr h="342900">
                <a:tc>
                  <a:txBody>
                    <a:bodyPr/>
                    <a:lstStyle/>
                    <a:p>
                      <a:pPr algn="ctr"/>
                      <a:r>
                        <a:rPr lang="en-US" sz="1800" dirty="0" smtClean="0">
                          <a:solidFill>
                            <a:srgbClr val="FF0000"/>
                          </a:solidFill>
                        </a:rPr>
                        <a:t>RED</a:t>
                      </a:r>
                      <a:endParaRPr lang="en-US" sz="1800" dirty="0">
                        <a:solidFill>
                          <a:srgbClr val="FF0000"/>
                        </a:solidFill>
                      </a:endParaRPr>
                    </a:p>
                  </a:txBody>
                  <a:tcPr marL="68580" marR="68580" marT="34290" marB="34290"/>
                </a:tc>
                <a:tc>
                  <a:txBody>
                    <a:bodyPr/>
                    <a:lstStyle/>
                    <a:p>
                      <a:pPr algn="ctr"/>
                      <a:r>
                        <a:rPr lang="en-US" sz="1800" dirty="0" smtClean="0"/>
                        <a:t>-32 … 32</a:t>
                      </a:r>
                      <a:endParaRPr lang="en-US" sz="1800" dirty="0"/>
                    </a:p>
                  </a:txBody>
                  <a:tcPr marL="68580" marR="68580" marT="34290" marB="34290"/>
                </a:tc>
              </a:tr>
              <a:tr h="342900">
                <a:tc>
                  <a:txBody>
                    <a:bodyPr/>
                    <a:lstStyle/>
                    <a:p>
                      <a:pPr algn="ctr"/>
                      <a:r>
                        <a:rPr lang="en-US" sz="1800" dirty="0" smtClean="0">
                          <a:solidFill>
                            <a:srgbClr val="008000"/>
                          </a:solidFill>
                        </a:rPr>
                        <a:t>GREEN</a:t>
                      </a:r>
                      <a:endParaRPr lang="en-US" sz="1800" dirty="0">
                        <a:solidFill>
                          <a:srgbClr val="008000"/>
                        </a:solidFill>
                      </a:endParaRPr>
                    </a:p>
                  </a:txBody>
                  <a:tcPr marL="68580" marR="68580" marT="34290" marB="34290"/>
                </a:tc>
                <a:tc>
                  <a:txBody>
                    <a:bodyPr/>
                    <a:lstStyle/>
                    <a:p>
                      <a:pPr algn="ctr"/>
                      <a:r>
                        <a:rPr lang="en-US" sz="1800" dirty="0" smtClean="0"/>
                        <a:t>-64 … 63</a:t>
                      </a:r>
                      <a:endParaRPr lang="en-US" sz="1800" dirty="0"/>
                    </a:p>
                  </a:txBody>
                  <a:tcPr marL="68580" marR="68580" marT="34290" marB="34290"/>
                </a:tc>
              </a:tr>
              <a:tr h="342900">
                <a:tc>
                  <a:txBody>
                    <a:bodyPr/>
                    <a:lstStyle/>
                    <a:p>
                      <a:pPr algn="ctr"/>
                      <a:r>
                        <a:rPr lang="en-US" sz="1800" dirty="0" smtClean="0">
                          <a:solidFill>
                            <a:srgbClr val="FFC000"/>
                          </a:solidFill>
                        </a:rPr>
                        <a:t>ORANGE</a:t>
                      </a:r>
                      <a:endParaRPr lang="en-US" sz="1800" dirty="0">
                        <a:solidFill>
                          <a:srgbClr val="0000FF"/>
                        </a:solidFill>
                      </a:endParaRPr>
                    </a:p>
                  </a:txBody>
                  <a:tcPr marL="68580" marR="68580" marT="34290" marB="34290"/>
                </a:tc>
                <a:tc>
                  <a:txBody>
                    <a:bodyPr/>
                    <a:lstStyle/>
                    <a:p>
                      <a:pPr algn="ctr"/>
                      <a:r>
                        <a:rPr lang="en-US" sz="1800" dirty="0" smtClean="0"/>
                        <a:t>-31 … 32</a:t>
                      </a:r>
                      <a:endParaRPr lang="en-US" sz="1800" dirty="0"/>
                    </a:p>
                  </a:txBody>
                  <a:tcPr marL="68580" marR="68580" marT="34290" marB="34290"/>
                </a:tc>
              </a:tr>
              <a:tr h="342900">
                <a:tc>
                  <a:txBody>
                    <a:bodyPr/>
                    <a:lstStyle/>
                    <a:p>
                      <a:pPr algn="ctr"/>
                      <a:r>
                        <a:rPr lang="en-US" sz="1800" dirty="0" smtClean="0">
                          <a:solidFill>
                            <a:srgbClr val="FFFF00"/>
                          </a:solidFill>
                        </a:rPr>
                        <a:t>YELLOW</a:t>
                      </a:r>
                      <a:endParaRPr lang="en-US" sz="1800" dirty="0">
                        <a:solidFill>
                          <a:srgbClr val="FFFF00"/>
                        </a:solidFill>
                      </a:endParaRPr>
                    </a:p>
                  </a:txBody>
                  <a:tcPr marL="68580" marR="68580" marT="34290" marB="34290"/>
                </a:tc>
                <a:tc>
                  <a:txBody>
                    <a:bodyPr/>
                    <a:lstStyle/>
                    <a:p>
                      <a:pPr algn="ctr"/>
                      <a:r>
                        <a:rPr lang="en-US" sz="1800" dirty="0" smtClean="0"/>
                        <a:t>-32 … 31</a:t>
                      </a:r>
                      <a:endParaRPr lang="en-US" sz="1800" dirty="0"/>
                    </a:p>
                  </a:txBody>
                  <a:tcPr marL="68580" marR="68580" marT="34290" marB="34290"/>
                </a:tc>
              </a:tr>
            </a:tbl>
          </a:graphicData>
        </a:graphic>
      </p:graphicFrame>
    </p:spTree>
    <p:extLst>
      <p:ext uri="{BB962C8B-B14F-4D97-AF65-F5344CB8AC3E}">
        <p14:creationId xmlns:p14="http://schemas.microsoft.com/office/powerpoint/2010/main" val="3708776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dirty="0" smtClean="0"/>
              <a:t>Numbers wrap-up</a:t>
            </a:r>
          </a:p>
          <a:p>
            <a:r>
              <a:rPr lang="en-US" dirty="0" smtClean="0"/>
              <a:t>This is not on the exam!</a:t>
            </a:r>
          </a:p>
          <a:p>
            <a:r>
              <a:rPr lang="en-US" dirty="0" smtClean="0"/>
              <a:t>Break</a:t>
            </a:r>
          </a:p>
          <a:p>
            <a:r>
              <a:rPr lang="en-US" dirty="0" smtClean="0"/>
              <a:t>C Primer</a:t>
            </a:r>
          </a:p>
          <a:p>
            <a:r>
              <a:rPr lang="en-US" dirty="0" err="1" smtClean="0"/>
              <a:t>Administrivia</a:t>
            </a:r>
            <a:r>
              <a:rPr lang="en-US" dirty="0" smtClean="0"/>
              <a:t>, Break</a:t>
            </a:r>
          </a:p>
          <a:p>
            <a:r>
              <a:rPr lang="en-US" dirty="0" smtClean="0"/>
              <a:t>C Type declarations</a:t>
            </a:r>
          </a:p>
          <a:p>
            <a:r>
              <a:rPr lang="en-US" dirty="0" smtClean="0"/>
              <a:t>And in Conclusion, …</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a:t>
            </a:fld>
            <a:endParaRPr lang="en-US"/>
          </a:p>
        </p:txBody>
      </p:sp>
    </p:spTree>
    <p:extLst>
      <p:ext uri="{BB962C8B-B14F-4D97-AF65-F5344CB8AC3E}">
        <p14:creationId xmlns:p14="http://schemas.microsoft.com/office/powerpoint/2010/main" val="1333747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Numbers wrap-up</a:t>
            </a:r>
          </a:p>
          <a:p>
            <a:r>
              <a:rPr lang="en-US" b="1" dirty="0" smtClean="0"/>
              <a:t>This is not on the exam!</a:t>
            </a:r>
          </a:p>
          <a:p>
            <a:r>
              <a:rPr lang="en-US" dirty="0" smtClean="0"/>
              <a:t>Break</a:t>
            </a:r>
          </a:p>
          <a:p>
            <a:r>
              <a:rPr lang="en-US" dirty="0" smtClean="0"/>
              <a:t>C Primer</a:t>
            </a:r>
          </a:p>
          <a:p>
            <a:r>
              <a:rPr lang="en-US" dirty="0" err="1" smtClean="0"/>
              <a:t>Administrivia</a:t>
            </a:r>
            <a:r>
              <a:rPr lang="en-US" dirty="0" smtClean="0"/>
              <a:t>, Break</a:t>
            </a:r>
          </a:p>
          <a:p>
            <a:r>
              <a:rPr lang="en-US" dirty="0" smtClean="0"/>
              <a:t>C Type declarations</a:t>
            </a:r>
          </a:p>
          <a:p>
            <a:r>
              <a:rPr lang="en-US" dirty="0" smtClean="0"/>
              <a:t>And in Conclusion, …</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4294967295"/>
          </p:nvPr>
        </p:nvSpPr>
        <p:spPr>
          <a:xfrm>
            <a:off x="2672862" y="4767267"/>
            <a:ext cx="3950676" cy="273844"/>
          </a:xfrm>
          <a:prstGeom prst="rect">
            <a:avLst/>
          </a:prstGeom>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20</a:t>
            </a:fld>
            <a:endParaRPr lang="en-US"/>
          </a:p>
        </p:txBody>
      </p:sp>
    </p:spTree>
    <p:extLst>
      <p:ext uri="{BB962C8B-B14F-4D97-AF65-F5344CB8AC3E}">
        <p14:creationId xmlns:p14="http://schemas.microsoft.com/office/powerpoint/2010/main" val="3663268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solidFill>
                  <a:srgbClr val="FFFF00"/>
                </a:solidFill>
              </a:rPr>
              <a:t>HotChips</a:t>
            </a:r>
            <a:r>
              <a:rPr lang="en-US" dirty="0" smtClean="0">
                <a:solidFill>
                  <a:srgbClr val="FFFF00"/>
                </a:solidFill>
              </a:rPr>
              <a:t> 2017: Brains &amp; Dinosaurs</a:t>
            </a:r>
            <a:endParaRPr lang="en-US" dirty="0">
              <a:solidFill>
                <a:srgbClr val="FFFF00"/>
              </a:solidFill>
            </a:endParaRPr>
          </a:p>
        </p:txBody>
      </p:sp>
      <p:sp>
        <p:nvSpPr>
          <p:cNvPr id="8" name="Content Placeholder 7"/>
          <p:cNvSpPr>
            <a:spLocks noGrp="1"/>
          </p:cNvSpPr>
          <p:nvPr>
            <p:ph idx="1"/>
          </p:nvPr>
        </p:nvSpPr>
        <p:spPr/>
        <p:txBody>
          <a:bodyPr/>
          <a:lstStyle/>
          <a:p>
            <a:r>
              <a:rPr lang="en-US" dirty="0" smtClean="0"/>
              <a:t>Top conference introducing new processor chips</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21</a:t>
            </a:fld>
            <a:endParaRPr lang="en-US"/>
          </a:p>
        </p:txBody>
      </p:sp>
    </p:spTree>
    <p:extLst>
      <p:ext uri="{BB962C8B-B14F-4D97-AF65-F5344CB8AC3E}">
        <p14:creationId xmlns:p14="http://schemas.microsoft.com/office/powerpoint/2010/main" val="2380561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8628184" cy="790025"/>
          </a:xfrm>
          <a:noFill/>
        </p:spPr>
        <p:txBody>
          <a:bodyPr>
            <a:normAutofit/>
          </a:bodyPr>
          <a:lstStyle/>
          <a:p>
            <a:endParaRPr lang="en-US" sz="4000"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22</a:t>
            </a:fld>
            <a:endParaRPr lang="en-US"/>
          </a:p>
        </p:txBody>
      </p:sp>
      <p:pic>
        <p:nvPicPr>
          <p:cNvPr id="7" name="Picture 6"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518" y="57150"/>
            <a:ext cx="8781054" cy="4953000"/>
          </a:xfrm>
          <a:prstGeom prst="rect">
            <a:avLst/>
          </a:prstGeom>
        </p:spPr>
      </p:pic>
      <p:pic>
        <p:nvPicPr>
          <p:cNvPr id="8" name="Picture 7" descr="14142288153251886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590550"/>
            <a:ext cx="1388957" cy="762190"/>
          </a:xfrm>
          <a:prstGeom prst="rect">
            <a:avLst/>
          </a:prstGeom>
        </p:spPr>
      </p:pic>
    </p:spTree>
    <p:extLst>
      <p:ext uri="{BB962C8B-B14F-4D97-AF65-F5344CB8AC3E}">
        <p14:creationId xmlns:p14="http://schemas.microsoft.com/office/powerpoint/2010/main" val="3478463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40" y="133350"/>
            <a:ext cx="7746200" cy="4876800"/>
          </a:xfrm>
          <a:prstGeom prst="rect">
            <a:avLst/>
          </a:prstGeom>
        </p:spPr>
      </p:pic>
      <p:sp>
        <p:nvSpPr>
          <p:cNvPr id="2" name="Title 1"/>
          <p:cNvSpPr>
            <a:spLocks noGrp="1"/>
          </p:cNvSpPr>
          <p:nvPr>
            <p:ph type="title"/>
          </p:nvPr>
        </p:nvSpPr>
        <p:spPr>
          <a:xfrm>
            <a:off x="-76200" y="133350"/>
            <a:ext cx="8628184" cy="790025"/>
          </a:xfrm>
          <a:solidFill>
            <a:schemeClr val="tx1"/>
          </a:solidFill>
        </p:spPr>
        <p:txBody>
          <a:bodyPr>
            <a:normAutofit/>
          </a:bodyPr>
          <a:lstStyle/>
          <a:p>
            <a:r>
              <a:rPr lang="en-US" sz="4000" dirty="0" smtClean="0"/>
              <a:t>Z14, IBM Mainframe, 50+ years on</a:t>
            </a:r>
            <a:endParaRPr lang="en-US" sz="4000"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23</a:t>
            </a:fld>
            <a:endParaRPr lang="en-US"/>
          </a:p>
        </p:txBody>
      </p:sp>
    </p:spTree>
    <p:extLst>
      <p:ext uri="{BB962C8B-B14F-4D97-AF65-F5344CB8AC3E}">
        <p14:creationId xmlns:p14="http://schemas.microsoft.com/office/powerpoint/2010/main" val="307887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8628184" cy="790025"/>
          </a:xfrm>
          <a:noFill/>
        </p:spPr>
        <p:txBody>
          <a:bodyPr>
            <a:normAutofit/>
          </a:bodyPr>
          <a:lstStyle/>
          <a:p>
            <a:endParaRPr lang="en-US" sz="4000"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24</a:t>
            </a:fld>
            <a:endParaRPr lang="en-US"/>
          </a:p>
        </p:txBody>
      </p:sp>
      <p:pic>
        <p:nvPicPr>
          <p:cNvPr id="3" name="Picture 2" descr="Untitl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142339" cy="5143500"/>
          </a:xfrm>
          <a:prstGeom prst="rect">
            <a:avLst/>
          </a:prstGeom>
        </p:spPr>
      </p:pic>
    </p:spTree>
    <p:extLst>
      <p:ext uri="{BB962C8B-B14F-4D97-AF65-F5344CB8AC3E}">
        <p14:creationId xmlns:p14="http://schemas.microsoft.com/office/powerpoint/2010/main" val="3809933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4" name="Date Placeholder 3"/>
          <p:cNvSpPr>
            <a:spLocks noGrp="1"/>
          </p:cNvSpPr>
          <p:nvPr>
            <p:ph type="dt" sz="half" idx="10"/>
          </p:nvPr>
        </p:nvSpPr>
        <p:spPr/>
        <p:txBody>
          <a:bodyPr/>
          <a:lstStyle/>
          <a:p>
            <a:fld id="{95E1A9B2-8816-244C-827E-78CA5327563C}" type="datetime1">
              <a:rPr lang="en-US" smtClean="0"/>
              <a:t>8/29/17</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25</a:t>
            </a:fld>
            <a:endParaRPr lang="en-US"/>
          </a:p>
        </p:txBody>
      </p:sp>
      <p:sp>
        <p:nvSpPr>
          <p:cNvPr id="6" name="Footer Placeholder 5"/>
          <p:cNvSpPr>
            <a:spLocks noGrp="1"/>
          </p:cNvSpPr>
          <p:nvPr>
            <p:ph type="ftr" sz="quarter" idx="4294967295"/>
          </p:nvPr>
        </p:nvSpPr>
        <p:spPr>
          <a:xfrm>
            <a:off x="3124200" y="4767265"/>
            <a:ext cx="2895600" cy="273844"/>
          </a:xfrm>
          <a:prstGeom prst="rect">
            <a:avLst/>
          </a:prstGeom>
        </p:spPr>
        <p:txBody>
          <a:bodyPr lIns="68580" tIns="34290" rIns="68580" bIns="34290"/>
          <a:lstStyle/>
          <a:p>
            <a:r>
              <a:rPr lang="en-US" dirty="0" smtClean="0"/>
              <a:t>Fall </a:t>
            </a:r>
            <a:r>
              <a:rPr lang="is-IS" dirty="0" smtClean="0"/>
              <a:t>2017</a:t>
            </a:r>
            <a:r>
              <a:rPr lang="en-US" dirty="0" smtClean="0"/>
              <a:t> - Lecture #2</a:t>
            </a:r>
            <a:endParaRPr lang="en-US" dirty="0"/>
          </a:p>
        </p:txBody>
      </p:sp>
      <p:pic>
        <p:nvPicPr>
          <p:cNvPr id="7" name="Picture 6"/>
          <p:cNvPicPr>
            <a:picLocks noChangeAspect="1"/>
          </p:cNvPicPr>
          <p:nvPr/>
        </p:nvPicPr>
        <p:blipFill>
          <a:blip r:embed="rId2"/>
          <a:stretch>
            <a:fillRect/>
          </a:stretch>
        </p:blipFill>
        <p:spPr>
          <a:xfrm>
            <a:off x="2667000" y="957265"/>
            <a:ext cx="3810000" cy="3810000"/>
          </a:xfrm>
          <a:prstGeom prst="rect">
            <a:avLst/>
          </a:prstGeom>
        </p:spPr>
      </p:pic>
    </p:spTree>
    <p:extLst>
      <p:ext uri="{BB962C8B-B14F-4D97-AF65-F5344CB8AC3E}">
        <p14:creationId xmlns:p14="http://schemas.microsoft.com/office/powerpoint/2010/main" val="2057420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Numbers wrap-up</a:t>
            </a:r>
          </a:p>
          <a:p>
            <a:r>
              <a:rPr lang="en-US" dirty="0" smtClean="0"/>
              <a:t>This is not on the exam!</a:t>
            </a:r>
          </a:p>
          <a:p>
            <a:r>
              <a:rPr lang="en-US" dirty="0" smtClean="0"/>
              <a:t>Break</a:t>
            </a:r>
          </a:p>
          <a:p>
            <a:r>
              <a:rPr lang="en-US" b="1" dirty="0" smtClean="0"/>
              <a:t>C Primer</a:t>
            </a:r>
          </a:p>
          <a:p>
            <a:r>
              <a:rPr lang="en-US" dirty="0" err="1" smtClean="0"/>
              <a:t>Administrivia</a:t>
            </a:r>
            <a:r>
              <a:rPr lang="en-US" dirty="0" smtClean="0"/>
              <a:t>, Break</a:t>
            </a:r>
          </a:p>
          <a:p>
            <a:r>
              <a:rPr lang="en-US" dirty="0" smtClean="0"/>
              <a:t>C Type declarations</a:t>
            </a:r>
          </a:p>
          <a:p>
            <a:r>
              <a:rPr lang="en-US" dirty="0" smtClean="0"/>
              <a:t>And in Conclusion, …</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4294967295"/>
          </p:nvPr>
        </p:nvSpPr>
        <p:spPr>
          <a:xfrm>
            <a:off x="2672862" y="4767267"/>
            <a:ext cx="3950676" cy="273844"/>
          </a:xfrm>
          <a:prstGeom prst="rect">
            <a:avLst/>
          </a:prstGeom>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26</a:t>
            </a:fld>
            <a:endParaRPr lang="en-US"/>
          </a:p>
        </p:txBody>
      </p:sp>
    </p:spTree>
    <p:extLst>
      <p:ext uri="{BB962C8B-B14F-4D97-AF65-F5344CB8AC3E}">
        <p14:creationId xmlns:p14="http://schemas.microsoft.com/office/powerpoint/2010/main" val="1308184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4002" y="1047750"/>
            <a:ext cx="8636000" cy="6096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endParaRPr lang="en-US" i="1" dirty="0"/>
          </a:p>
        </p:txBody>
      </p:sp>
      <p:sp>
        <p:nvSpPr>
          <p:cNvPr id="28675" name="Rectangle 5"/>
          <p:cNvSpPr>
            <a:spLocks noGrp="1" noChangeArrowheads="1"/>
          </p:cNvSpPr>
          <p:nvPr>
            <p:ph type="title"/>
          </p:nvPr>
        </p:nvSpPr>
        <p:spPr>
          <a:noFill/>
        </p:spPr>
        <p:txBody>
          <a:bodyPr>
            <a:normAutofit/>
          </a:bodyPr>
          <a:lstStyle/>
          <a:p>
            <a:pPr>
              <a:lnSpc>
                <a:spcPct val="80000"/>
              </a:lnSpc>
            </a:pPr>
            <a:r>
              <a:rPr lang="en-US" dirty="0" smtClean="0"/>
              <a:t>Levels </a:t>
            </a:r>
            <a:r>
              <a:rPr lang="en-US" dirty="0"/>
              <a:t>of </a:t>
            </a:r>
            <a:r>
              <a:rPr lang="en-US" dirty="0" smtClean="0"/>
              <a:t>Representation</a:t>
            </a:r>
            <a:endParaRPr lang="en-US" dirty="0"/>
          </a:p>
        </p:txBody>
      </p:sp>
      <p:sp>
        <p:nvSpPr>
          <p:cNvPr id="28676" name="Rectangle 18"/>
          <p:cNvSpPr>
            <a:spLocks noGrp="1" noChangeArrowheads="1"/>
          </p:cNvSpPr>
          <p:nvPr>
            <p:ph type="body" sz="half" idx="4294967295"/>
          </p:nvPr>
        </p:nvSpPr>
        <p:spPr>
          <a:xfrm>
            <a:off x="4624585" y="1651900"/>
            <a:ext cx="3848100" cy="672704"/>
          </a:xfrm>
          <a:noFill/>
        </p:spPr>
        <p:txBody>
          <a:bodyPr>
            <a:normAutofit fontScale="77500" lnSpcReduction="20000"/>
          </a:bodyPr>
          <a:lstStyle/>
          <a:p>
            <a:pPr marL="342848" indent="-342848">
              <a:spcBef>
                <a:spcPct val="0"/>
              </a:spcBef>
              <a:buNone/>
              <a:tabLst>
                <a:tab pos="1066638" algn="l"/>
              </a:tabLst>
            </a:pPr>
            <a:r>
              <a:rPr lang="en-US" sz="1600" dirty="0" err="1">
                <a:solidFill>
                  <a:srgbClr val="FF0000"/>
                </a:solidFill>
              </a:rPr>
              <a:t>lw</a:t>
            </a:r>
            <a:r>
              <a:rPr lang="en-US" sz="1600" dirty="0">
                <a:solidFill>
                  <a:srgbClr val="FF0000"/>
                </a:solidFill>
              </a:rPr>
              <a:t>	  t</a:t>
            </a:r>
            <a:r>
              <a:rPr lang="en-US" sz="1600" dirty="0" smtClean="0">
                <a:solidFill>
                  <a:srgbClr val="FF0000"/>
                </a:solidFill>
              </a:rPr>
              <a:t>0</a:t>
            </a:r>
            <a:r>
              <a:rPr lang="en-US" sz="1600" dirty="0">
                <a:solidFill>
                  <a:srgbClr val="FF0000"/>
                </a:solidFill>
              </a:rPr>
              <a:t>, 0</a:t>
            </a:r>
            <a:r>
              <a:rPr lang="en-US" sz="1600" dirty="0" smtClean="0">
                <a:solidFill>
                  <a:srgbClr val="FF0000"/>
                </a:solidFill>
              </a:rPr>
              <a:t>(s2</a:t>
            </a:r>
            <a:r>
              <a:rPr lang="en-US" sz="1600" dirty="0">
                <a:solidFill>
                  <a:srgbClr val="FF0000"/>
                </a:solidFill>
              </a:rPr>
              <a:t>)</a:t>
            </a:r>
          </a:p>
          <a:p>
            <a:pPr marL="342848" indent="-342848">
              <a:spcBef>
                <a:spcPct val="0"/>
              </a:spcBef>
              <a:buNone/>
              <a:tabLst>
                <a:tab pos="1066638" algn="l"/>
              </a:tabLst>
            </a:pPr>
            <a:r>
              <a:rPr lang="en-US" sz="1600" dirty="0" err="1">
                <a:solidFill>
                  <a:srgbClr val="FF0000"/>
                </a:solidFill>
              </a:rPr>
              <a:t>lw</a:t>
            </a:r>
            <a:r>
              <a:rPr lang="en-US" sz="1600" dirty="0">
                <a:solidFill>
                  <a:srgbClr val="FF0000"/>
                </a:solidFill>
              </a:rPr>
              <a:t>	  t</a:t>
            </a:r>
            <a:r>
              <a:rPr lang="en-US" sz="1600" dirty="0" smtClean="0">
                <a:solidFill>
                  <a:srgbClr val="FF0000"/>
                </a:solidFill>
              </a:rPr>
              <a:t>1</a:t>
            </a:r>
            <a:r>
              <a:rPr lang="en-US" sz="1600" dirty="0">
                <a:solidFill>
                  <a:srgbClr val="FF0000"/>
                </a:solidFill>
              </a:rPr>
              <a:t>, 4</a:t>
            </a:r>
            <a:r>
              <a:rPr lang="en-US" sz="1600" dirty="0" smtClean="0">
                <a:solidFill>
                  <a:srgbClr val="FF0000"/>
                </a:solidFill>
              </a:rPr>
              <a:t>(s2</a:t>
            </a:r>
            <a:r>
              <a:rPr lang="en-US" sz="1600" dirty="0">
                <a:solidFill>
                  <a:srgbClr val="FF0000"/>
                </a:solidFill>
              </a:rPr>
              <a:t>)</a:t>
            </a:r>
          </a:p>
          <a:p>
            <a:pPr marL="342848" indent="-342848">
              <a:spcBef>
                <a:spcPct val="0"/>
              </a:spcBef>
              <a:buNone/>
              <a:tabLst>
                <a:tab pos="1066638" algn="l"/>
              </a:tabLst>
            </a:pPr>
            <a:r>
              <a:rPr lang="en-US" sz="1600" dirty="0" err="1">
                <a:solidFill>
                  <a:srgbClr val="FF0000"/>
                </a:solidFill>
              </a:rPr>
              <a:t>sw</a:t>
            </a:r>
            <a:r>
              <a:rPr lang="en-US" sz="1600" dirty="0">
                <a:solidFill>
                  <a:srgbClr val="FF0000"/>
                </a:solidFill>
              </a:rPr>
              <a:t>	  </a:t>
            </a:r>
            <a:r>
              <a:rPr lang="en-US" sz="1600" dirty="0" smtClean="0">
                <a:solidFill>
                  <a:srgbClr val="FF0000"/>
                </a:solidFill>
              </a:rPr>
              <a:t>t1</a:t>
            </a:r>
            <a:r>
              <a:rPr lang="en-US" sz="1600" dirty="0">
                <a:solidFill>
                  <a:srgbClr val="FF0000"/>
                </a:solidFill>
              </a:rPr>
              <a:t>, 0</a:t>
            </a:r>
            <a:r>
              <a:rPr lang="en-US" sz="1600" dirty="0" smtClean="0">
                <a:solidFill>
                  <a:srgbClr val="FF0000"/>
                </a:solidFill>
              </a:rPr>
              <a:t>(s2</a:t>
            </a:r>
            <a:r>
              <a:rPr lang="en-US" sz="1600" dirty="0">
                <a:solidFill>
                  <a:srgbClr val="FF0000"/>
                </a:solidFill>
              </a:rPr>
              <a:t>)</a:t>
            </a:r>
          </a:p>
          <a:p>
            <a:pPr marL="342848" indent="-342848">
              <a:spcBef>
                <a:spcPct val="0"/>
              </a:spcBef>
              <a:buNone/>
              <a:tabLst>
                <a:tab pos="1066638" algn="l"/>
              </a:tabLst>
            </a:pPr>
            <a:r>
              <a:rPr lang="en-US" sz="1600" dirty="0" err="1">
                <a:solidFill>
                  <a:srgbClr val="FF0000"/>
                </a:solidFill>
              </a:rPr>
              <a:t>sw</a:t>
            </a:r>
            <a:r>
              <a:rPr lang="en-US" sz="1600" dirty="0">
                <a:solidFill>
                  <a:srgbClr val="FF0000"/>
                </a:solidFill>
              </a:rPr>
              <a:t>	  </a:t>
            </a:r>
            <a:r>
              <a:rPr lang="en-US" sz="1600" dirty="0" smtClean="0">
                <a:solidFill>
                  <a:srgbClr val="FF0000"/>
                </a:solidFill>
              </a:rPr>
              <a:t>t0</a:t>
            </a:r>
            <a:r>
              <a:rPr lang="en-US" sz="1600" dirty="0">
                <a:solidFill>
                  <a:srgbClr val="FF0000"/>
                </a:solidFill>
              </a:rPr>
              <a:t>, 4</a:t>
            </a:r>
            <a:r>
              <a:rPr lang="en-US" sz="1600" dirty="0" smtClean="0">
                <a:solidFill>
                  <a:srgbClr val="FF0000"/>
                </a:solidFill>
              </a:rPr>
              <a:t>(s2</a:t>
            </a:r>
            <a:r>
              <a:rPr lang="en-US" sz="1600" dirty="0">
                <a:solidFill>
                  <a:srgbClr val="FF0000"/>
                </a:solidFill>
              </a:rPr>
              <a:t>)</a:t>
            </a:r>
          </a:p>
        </p:txBody>
      </p:sp>
      <p:graphicFrame>
        <p:nvGraphicFramePr>
          <p:cNvPr id="28674" name="Object 2"/>
          <p:cNvGraphicFramePr>
            <a:graphicFrameLocks noGrp="1" noChangeAspect="1"/>
          </p:cNvGraphicFramePr>
          <p:nvPr>
            <p:ph sz="quarter" idx="4294967295"/>
          </p:nvPr>
        </p:nvGraphicFramePr>
        <p:xfrm>
          <a:off x="4624585" y="4162787"/>
          <a:ext cx="1828800" cy="942975"/>
        </p:xfrm>
        <a:graphic>
          <a:graphicData uri="http://schemas.openxmlformats.org/presentationml/2006/ole">
            <mc:AlternateContent xmlns:mc="http://schemas.openxmlformats.org/markup-compatibility/2006">
              <mc:Choice xmlns:v="urn:schemas-microsoft-com:vml" Requires="v">
                <p:oleObj spid="_x0000_s1299" name="Image" r:id="rId4" imgW="3492063" imgH="2400000" progId="">
                  <p:embed/>
                </p:oleObj>
              </mc:Choice>
              <mc:Fallback>
                <p:oleObj name="Image" r:id="rId4" imgW="3492063" imgH="240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585" y="4162787"/>
                        <a:ext cx="1828800"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8678" name="Rectangle 7"/>
          <p:cNvSpPr>
            <a:spLocks noChangeArrowheads="1"/>
          </p:cNvSpPr>
          <p:nvPr/>
        </p:nvSpPr>
        <p:spPr bwMode="auto">
          <a:xfrm>
            <a:off x="778420" y="1076471"/>
            <a:ext cx="2594302" cy="529119"/>
          </a:xfrm>
          <a:prstGeom prst="rect">
            <a:avLst/>
          </a:prstGeom>
          <a:noFill/>
          <a:ln w="28575">
            <a:solidFill>
              <a:schemeClr val="tx1"/>
            </a:solidFill>
            <a:miter lim="800000"/>
            <a:headEnd/>
            <a:tailEnd/>
          </a:ln>
        </p:spPr>
        <p:txBody>
          <a:bodyPr wrap="square" lIns="63491" tIns="25400" rIns="63491" bIns="25400">
            <a:prstTxWarp prst="textNoShape">
              <a:avLst/>
            </a:prstTxWarp>
            <a:spAutoFit/>
          </a:bodyPr>
          <a:lstStyle/>
          <a:p>
            <a:pPr algn="ctr">
              <a:lnSpc>
                <a:spcPct val="85000"/>
              </a:lnSpc>
              <a:spcBef>
                <a:spcPct val="41000"/>
              </a:spcBef>
            </a:pPr>
            <a:r>
              <a:rPr lang="en-US" b="1" dirty="0">
                <a:solidFill>
                  <a:srgbClr val="FFFF00"/>
                </a:solidFill>
              </a:rPr>
              <a:t>High Level Language</a:t>
            </a:r>
            <a:br>
              <a:rPr lang="en-US" b="1" dirty="0">
                <a:solidFill>
                  <a:srgbClr val="FFFF00"/>
                </a:solidFill>
              </a:rPr>
            </a:br>
            <a:r>
              <a:rPr lang="en-US" b="1" dirty="0">
                <a:solidFill>
                  <a:srgbClr val="FFFF00"/>
                </a:solidFill>
              </a:rPr>
              <a:t>Program (e.g., C)</a:t>
            </a:r>
          </a:p>
        </p:txBody>
      </p:sp>
      <p:sp>
        <p:nvSpPr>
          <p:cNvPr id="28679" name="Rectangle 8"/>
          <p:cNvSpPr>
            <a:spLocks noChangeArrowheads="1"/>
          </p:cNvSpPr>
          <p:nvPr/>
        </p:nvSpPr>
        <p:spPr bwMode="auto">
          <a:xfrm>
            <a:off x="683827" y="1786085"/>
            <a:ext cx="2800350" cy="529119"/>
          </a:xfrm>
          <a:prstGeom prst="rect">
            <a:avLst/>
          </a:prstGeom>
          <a:noFill/>
          <a:ln w="28575">
            <a:solidFill>
              <a:schemeClr val="tx1"/>
            </a:solidFill>
            <a:miter lim="800000"/>
            <a:headEnd/>
            <a:tailEnd/>
          </a:ln>
        </p:spPr>
        <p:txBody>
          <a:bodyPr lIns="63491" tIns="25400" rIns="63491" bIns="25400">
            <a:prstTxWarp prst="textNoShape">
              <a:avLst/>
            </a:prstTxWarp>
            <a:spAutoFit/>
          </a:bodyPr>
          <a:lstStyle/>
          <a:p>
            <a:pPr algn="ctr">
              <a:lnSpc>
                <a:spcPct val="85000"/>
              </a:lnSpc>
              <a:spcBef>
                <a:spcPct val="41000"/>
              </a:spcBef>
            </a:pPr>
            <a:r>
              <a:rPr lang="en-US" b="1" dirty="0">
                <a:solidFill>
                  <a:srgbClr val="FF0000"/>
                </a:solidFill>
              </a:rPr>
              <a:t>Assembly  Language Program (e.g., </a:t>
            </a:r>
            <a:r>
              <a:rPr lang="en-US" b="1" dirty="0" smtClean="0">
                <a:solidFill>
                  <a:srgbClr val="FF0000"/>
                </a:solidFill>
              </a:rPr>
              <a:t>RISC-V)</a:t>
            </a:r>
            <a:endParaRPr lang="en-US" b="1" dirty="0">
              <a:solidFill>
                <a:srgbClr val="FF0000"/>
              </a:solidFill>
            </a:endParaRPr>
          </a:p>
        </p:txBody>
      </p:sp>
      <p:sp>
        <p:nvSpPr>
          <p:cNvPr id="28680" name="Rectangle 9"/>
          <p:cNvSpPr>
            <a:spLocks noChangeArrowheads="1"/>
          </p:cNvSpPr>
          <p:nvPr/>
        </p:nvSpPr>
        <p:spPr bwMode="auto">
          <a:xfrm>
            <a:off x="781922" y="2471882"/>
            <a:ext cx="2590800" cy="529119"/>
          </a:xfrm>
          <a:prstGeom prst="rect">
            <a:avLst/>
          </a:prstGeom>
          <a:noFill/>
          <a:ln w="28575">
            <a:solidFill>
              <a:schemeClr val="tx1"/>
            </a:solidFill>
            <a:miter lim="800000"/>
            <a:headEnd/>
            <a:tailEnd/>
          </a:ln>
        </p:spPr>
        <p:txBody>
          <a:bodyPr lIns="63491" tIns="25400" rIns="63491" bIns="25400">
            <a:prstTxWarp prst="textNoShape">
              <a:avLst/>
            </a:prstTxWarp>
            <a:spAutoFit/>
          </a:bodyPr>
          <a:lstStyle/>
          <a:p>
            <a:pPr algn="ctr">
              <a:lnSpc>
                <a:spcPct val="85000"/>
              </a:lnSpc>
              <a:spcBef>
                <a:spcPct val="41000"/>
              </a:spcBef>
            </a:pPr>
            <a:r>
              <a:rPr lang="en-US" b="1" dirty="0"/>
              <a:t>Machine  Language Program </a:t>
            </a:r>
            <a:r>
              <a:rPr lang="en-US" b="1" dirty="0" smtClean="0"/>
              <a:t>(RISC-V)</a:t>
            </a:r>
            <a:endParaRPr lang="en-US" b="1" dirty="0"/>
          </a:p>
        </p:txBody>
      </p:sp>
      <p:sp>
        <p:nvSpPr>
          <p:cNvPr id="28681" name="Rectangle 10"/>
          <p:cNvSpPr>
            <a:spLocks noChangeArrowheads="1"/>
          </p:cNvSpPr>
          <p:nvPr/>
        </p:nvSpPr>
        <p:spPr bwMode="auto">
          <a:xfrm>
            <a:off x="99842" y="3500586"/>
            <a:ext cx="4038600" cy="544354"/>
          </a:xfrm>
          <a:prstGeom prst="rect">
            <a:avLst/>
          </a:prstGeom>
          <a:noFill/>
          <a:ln w="28575">
            <a:pattFill prst="pct70">
              <a:fgClr>
                <a:schemeClr val="tx1"/>
              </a:fgClr>
              <a:bgClr>
                <a:schemeClr val="bg1"/>
              </a:bgClr>
            </a:pattFill>
            <a:miter lim="800000"/>
            <a:headEnd/>
            <a:tailEnd/>
          </a:ln>
        </p:spPr>
        <p:txBody>
          <a:bodyPr lIns="63491" tIns="25400" rIns="63491" bIns="25400">
            <a:prstTxWarp prst="textNoShape">
              <a:avLst/>
            </a:prstTxWarp>
            <a:spAutoFit/>
          </a:bodyPr>
          <a:lstStyle/>
          <a:p>
            <a:pPr algn="ctr">
              <a:lnSpc>
                <a:spcPct val="88000"/>
              </a:lnSpc>
              <a:spcBef>
                <a:spcPct val="43000"/>
              </a:spcBef>
            </a:pPr>
            <a:r>
              <a:rPr lang="en-US" b="1" dirty="0">
                <a:solidFill>
                  <a:srgbClr val="3366FF"/>
                </a:solidFill>
              </a:rPr>
              <a:t>Hardware Architecture Description</a:t>
            </a:r>
            <a:br>
              <a:rPr lang="en-US" b="1" dirty="0">
                <a:solidFill>
                  <a:srgbClr val="3366FF"/>
                </a:solidFill>
              </a:rPr>
            </a:br>
            <a:r>
              <a:rPr lang="en-US" b="1" dirty="0">
                <a:solidFill>
                  <a:srgbClr val="3366FF"/>
                </a:solidFill>
              </a:rPr>
              <a:t>(e.g., block diagrams)</a:t>
            </a:r>
            <a:r>
              <a:rPr lang="en-US" dirty="0">
                <a:solidFill>
                  <a:srgbClr val="3366FF"/>
                </a:solidFill>
              </a:rPr>
              <a:t> </a:t>
            </a:r>
          </a:p>
        </p:txBody>
      </p:sp>
      <p:sp>
        <p:nvSpPr>
          <p:cNvPr id="28682" name="Line 11"/>
          <p:cNvSpPr>
            <a:spLocks noChangeShapeType="1"/>
          </p:cNvSpPr>
          <p:nvPr/>
        </p:nvSpPr>
        <p:spPr bwMode="auto">
          <a:xfrm>
            <a:off x="2057400" y="1581150"/>
            <a:ext cx="0" cy="204930"/>
          </a:xfrm>
          <a:prstGeom prst="line">
            <a:avLst/>
          </a:prstGeom>
          <a:noFill/>
          <a:ln w="28575">
            <a:solidFill>
              <a:schemeClr val="tx1"/>
            </a:solidFill>
            <a:round/>
            <a:headEnd/>
            <a:tailEnd/>
          </a:ln>
        </p:spPr>
        <p:txBody>
          <a:bodyPr wrap="none" lIns="91428" tIns="45714" rIns="91428" bIns="45714" anchor="ctr">
            <a:prstTxWarp prst="textNoShape">
              <a:avLst/>
            </a:prstTxWarp>
          </a:bodyPr>
          <a:lstStyle/>
          <a:p>
            <a:endParaRPr lang="en-US"/>
          </a:p>
        </p:txBody>
      </p:sp>
      <p:sp>
        <p:nvSpPr>
          <p:cNvPr id="28683" name="Rectangle 13"/>
          <p:cNvSpPr>
            <a:spLocks noChangeArrowheads="1"/>
          </p:cNvSpPr>
          <p:nvPr/>
        </p:nvSpPr>
        <p:spPr bwMode="auto">
          <a:xfrm>
            <a:off x="2197101" y="1557480"/>
            <a:ext cx="1308100" cy="293670"/>
          </a:xfrm>
          <a:prstGeom prst="rect">
            <a:avLst/>
          </a:prstGeom>
          <a:noFill/>
          <a:ln w="12700">
            <a:noFill/>
            <a:miter lim="800000"/>
            <a:headEnd/>
            <a:tailEnd/>
          </a:ln>
        </p:spPr>
        <p:txBody>
          <a:bodyPr lIns="63491" tIns="25400" rIns="63491" bIns="25400">
            <a:prstTxWarp prst="textNoShape">
              <a:avLst/>
            </a:prstTxWarp>
            <a:spAutoFit/>
          </a:bodyPr>
          <a:lstStyle/>
          <a:p>
            <a:pPr algn="l">
              <a:lnSpc>
                <a:spcPct val="85000"/>
              </a:lnSpc>
            </a:pPr>
            <a:r>
              <a:rPr lang="en-US" b="1" i="1" dirty="0"/>
              <a:t>Compiler</a:t>
            </a:r>
          </a:p>
        </p:txBody>
      </p:sp>
      <p:sp>
        <p:nvSpPr>
          <p:cNvPr id="28684" name="Rectangle 14"/>
          <p:cNvSpPr>
            <a:spLocks noChangeArrowheads="1"/>
          </p:cNvSpPr>
          <p:nvPr/>
        </p:nvSpPr>
        <p:spPr bwMode="auto">
          <a:xfrm>
            <a:off x="2222500" y="2243281"/>
            <a:ext cx="1435100" cy="293670"/>
          </a:xfrm>
          <a:prstGeom prst="rect">
            <a:avLst/>
          </a:prstGeom>
          <a:noFill/>
          <a:ln w="12700">
            <a:noFill/>
            <a:miter lim="800000"/>
            <a:headEnd/>
            <a:tailEnd/>
          </a:ln>
        </p:spPr>
        <p:txBody>
          <a:bodyPr lIns="63491" tIns="25400" rIns="63491" bIns="25400">
            <a:prstTxWarp prst="textNoShape">
              <a:avLst/>
            </a:prstTxWarp>
            <a:spAutoFit/>
          </a:bodyPr>
          <a:lstStyle/>
          <a:p>
            <a:pPr algn="l">
              <a:lnSpc>
                <a:spcPct val="85000"/>
              </a:lnSpc>
            </a:pPr>
            <a:r>
              <a:rPr lang="en-US" b="1" i="1"/>
              <a:t>Assembler</a:t>
            </a:r>
          </a:p>
        </p:txBody>
      </p:sp>
      <p:sp>
        <p:nvSpPr>
          <p:cNvPr id="28685" name="Line 15"/>
          <p:cNvSpPr>
            <a:spLocks noChangeShapeType="1"/>
          </p:cNvSpPr>
          <p:nvPr/>
        </p:nvSpPr>
        <p:spPr bwMode="auto">
          <a:xfrm>
            <a:off x="2046410" y="2862407"/>
            <a:ext cx="0" cy="638175"/>
          </a:xfrm>
          <a:prstGeom prst="line">
            <a:avLst/>
          </a:prstGeom>
          <a:noFill/>
          <a:ln w="28575">
            <a:solidFill>
              <a:schemeClr val="tx1"/>
            </a:solidFill>
            <a:round/>
            <a:headEnd/>
            <a:tailEnd/>
          </a:ln>
        </p:spPr>
        <p:txBody>
          <a:bodyPr wrap="none" lIns="91428" tIns="45714" rIns="91428" bIns="45714" anchor="ctr">
            <a:prstTxWarp prst="textNoShape">
              <a:avLst/>
            </a:prstTxWarp>
          </a:bodyPr>
          <a:lstStyle/>
          <a:p>
            <a:endParaRPr lang="en-US"/>
          </a:p>
        </p:txBody>
      </p:sp>
      <p:sp>
        <p:nvSpPr>
          <p:cNvPr id="28686" name="Rectangle 16"/>
          <p:cNvSpPr>
            <a:spLocks noChangeArrowheads="1"/>
          </p:cNvSpPr>
          <p:nvPr/>
        </p:nvSpPr>
        <p:spPr bwMode="auto">
          <a:xfrm>
            <a:off x="381000" y="3043385"/>
            <a:ext cx="1676400" cy="529119"/>
          </a:xfrm>
          <a:prstGeom prst="rect">
            <a:avLst/>
          </a:prstGeom>
          <a:noFill/>
          <a:ln w="12700">
            <a:noFill/>
            <a:miter lim="800000"/>
            <a:headEnd/>
            <a:tailEnd/>
          </a:ln>
        </p:spPr>
        <p:txBody>
          <a:bodyPr lIns="63491" tIns="25400" rIns="63491" bIns="25400">
            <a:prstTxWarp prst="textNoShape">
              <a:avLst/>
            </a:prstTxWarp>
            <a:spAutoFit/>
          </a:bodyPr>
          <a:lstStyle/>
          <a:p>
            <a:pPr algn="l">
              <a:lnSpc>
                <a:spcPct val="85000"/>
              </a:lnSpc>
            </a:pPr>
            <a:r>
              <a:rPr lang="en-US" b="1" i="1" dirty="0"/>
              <a:t>Machine Interpretation</a:t>
            </a:r>
          </a:p>
        </p:txBody>
      </p:sp>
      <p:sp>
        <p:nvSpPr>
          <p:cNvPr id="28687" name="Rectangle 17"/>
          <p:cNvSpPr>
            <a:spLocks noChangeArrowheads="1"/>
          </p:cNvSpPr>
          <p:nvPr/>
        </p:nvSpPr>
        <p:spPr bwMode="auto">
          <a:xfrm>
            <a:off x="4624585" y="1002756"/>
            <a:ext cx="3086100" cy="709630"/>
          </a:xfrm>
          <a:prstGeom prst="rect">
            <a:avLst/>
          </a:prstGeom>
          <a:noFill/>
          <a:ln w="12700">
            <a:noFill/>
            <a:miter lim="800000"/>
            <a:headEnd/>
            <a:tailEnd/>
          </a:ln>
        </p:spPr>
        <p:txBody>
          <a:bodyPr lIns="63491" tIns="25400" rIns="63491" bIns="25400">
            <a:prstTxWarp prst="textNoShape">
              <a:avLst/>
            </a:prstTxWarp>
            <a:spAutoFit/>
          </a:bodyPr>
          <a:lstStyle/>
          <a:p>
            <a:pPr marL="342848" indent="-342848">
              <a:lnSpc>
                <a:spcPct val="78000"/>
              </a:lnSpc>
            </a:pPr>
            <a:r>
              <a:rPr lang="en-US" b="1" dirty="0">
                <a:solidFill>
                  <a:srgbClr val="FFFFFF"/>
                </a:solidFill>
              </a:rPr>
              <a:t>temp = </a:t>
            </a:r>
            <a:r>
              <a:rPr lang="en-US" b="1" dirty="0" err="1">
                <a:solidFill>
                  <a:srgbClr val="FFFFFF"/>
                </a:solidFill>
              </a:rPr>
              <a:t>v[k</a:t>
            </a:r>
            <a:r>
              <a:rPr lang="en-US" b="1" dirty="0">
                <a:solidFill>
                  <a:srgbClr val="FFFFFF"/>
                </a:solidFill>
              </a:rPr>
              <a:t>];</a:t>
            </a:r>
          </a:p>
          <a:p>
            <a:pPr marL="342848" indent="-342848">
              <a:lnSpc>
                <a:spcPct val="78000"/>
              </a:lnSpc>
            </a:pPr>
            <a:r>
              <a:rPr lang="en-US" b="1" dirty="0" err="1">
                <a:solidFill>
                  <a:srgbClr val="FFFFFF"/>
                </a:solidFill>
              </a:rPr>
              <a:t>v[k</a:t>
            </a:r>
            <a:r>
              <a:rPr lang="en-US" b="1" dirty="0">
                <a:solidFill>
                  <a:srgbClr val="FFFFFF"/>
                </a:solidFill>
              </a:rPr>
              <a:t>] = v[k+1];</a:t>
            </a:r>
          </a:p>
          <a:p>
            <a:pPr marL="342848" indent="-342848">
              <a:lnSpc>
                <a:spcPct val="78000"/>
              </a:lnSpc>
            </a:pPr>
            <a:r>
              <a:rPr lang="en-US" b="1" dirty="0">
                <a:solidFill>
                  <a:srgbClr val="FFFFFF"/>
                </a:solidFill>
              </a:rPr>
              <a:t>v[k+1] = temp;</a:t>
            </a:r>
            <a:endParaRPr lang="en-US" sz="1200" dirty="0">
              <a:solidFill>
                <a:srgbClr val="FFFFFF"/>
              </a:solidFill>
            </a:endParaRPr>
          </a:p>
        </p:txBody>
      </p:sp>
      <p:sp>
        <p:nvSpPr>
          <p:cNvPr id="28688" name="Rectangle 19"/>
          <p:cNvSpPr>
            <a:spLocks noChangeArrowheads="1"/>
          </p:cNvSpPr>
          <p:nvPr/>
        </p:nvSpPr>
        <p:spPr bwMode="auto">
          <a:xfrm>
            <a:off x="4624587" y="3224357"/>
            <a:ext cx="2984500" cy="200025"/>
          </a:xfrm>
          <a:prstGeom prst="rect">
            <a:avLst/>
          </a:prstGeom>
          <a:noFill/>
          <a:ln w="12700">
            <a:noFill/>
            <a:miter lim="800000"/>
            <a:headEnd/>
            <a:tailEnd/>
          </a:ln>
        </p:spPr>
        <p:txBody>
          <a:bodyPr wrap="none" lIns="91428" tIns="45714" rIns="91428" bIns="45714" anchor="ctr">
            <a:prstTxWarp prst="textNoShape">
              <a:avLst/>
            </a:prstTxWarp>
          </a:bodyPr>
          <a:lstStyle/>
          <a:p>
            <a:endParaRPr lang="en-US"/>
          </a:p>
        </p:txBody>
      </p:sp>
      <p:sp>
        <p:nvSpPr>
          <p:cNvPr id="28689" name="Rectangle 20"/>
          <p:cNvSpPr>
            <a:spLocks noChangeArrowheads="1"/>
          </p:cNvSpPr>
          <p:nvPr/>
        </p:nvSpPr>
        <p:spPr bwMode="auto">
          <a:xfrm>
            <a:off x="4624594" y="2344086"/>
            <a:ext cx="4459603" cy="966929"/>
          </a:xfrm>
          <a:prstGeom prst="rect">
            <a:avLst/>
          </a:prstGeom>
          <a:noFill/>
          <a:ln w="12700">
            <a:noFill/>
            <a:miter lim="800000"/>
            <a:headEnd/>
            <a:tailEnd/>
          </a:ln>
        </p:spPr>
        <p:txBody>
          <a:bodyPr wrap="none" lIns="90475" tIns="44444" rIns="90475" bIns="44444">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685800" y="2952750"/>
            <a:ext cx="2730500" cy="104775"/>
          </a:xfrm>
          <a:prstGeom prst="rect">
            <a:avLst/>
          </a:prstGeom>
          <a:solidFill>
            <a:srgbClr val="FF8DA0"/>
          </a:solidFill>
          <a:ln w="12700">
            <a:solidFill>
              <a:schemeClr val="tx1"/>
            </a:solidFill>
            <a:miter lim="800000"/>
            <a:headEnd/>
            <a:tailEnd/>
          </a:ln>
        </p:spPr>
        <p:txBody>
          <a:bodyPr wrap="none" lIns="91428" tIns="45714" rIns="91428" bIns="45714" anchor="ctr">
            <a:prstTxWarp prst="textNoShape">
              <a:avLst/>
            </a:prstTxWarp>
          </a:bodyPr>
          <a:lstStyle/>
          <a:p>
            <a:endParaRPr lang="en-US"/>
          </a:p>
        </p:txBody>
      </p:sp>
      <p:sp>
        <p:nvSpPr>
          <p:cNvPr id="28691" name="Line 23"/>
          <p:cNvSpPr>
            <a:spLocks noChangeShapeType="1"/>
          </p:cNvSpPr>
          <p:nvPr/>
        </p:nvSpPr>
        <p:spPr bwMode="auto">
          <a:xfrm flipH="1">
            <a:off x="2054234" y="2315204"/>
            <a:ext cx="0" cy="150364"/>
          </a:xfrm>
          <a:prstGeom prst="line">
            <a:avLst/>
          </a:prstGeom>
          <a:noFill/>
          <a:ln w="28575">
            <a:solidFill>
              <a:schemeClr val="tx1"/>
            </a:solidFill>
            <a:round/>
            <a:headEnd/>
            <a:tailEnd/>
          </a:ln>
        </p:spPr>
        <p:txBody>
          <a:bodyPr wrap="none" lIns="91428" tIns="45714" rIns="91428" bIns="45714" anchor="ctr">
            <a:prstTxWarp prst="textNoShape">
              <a:avLst/>
            </a:prstTxWarp>
          </a:bodyPr>
          <a:lstStyle/>
          <a:p>
            <a:endParaRPr lang="en-US"/>
          </a:p>
        </p:txBody>
      </p:sp>
      <p:sp>
        <p:nvSpPr>
          <p:cNvPr id="28692" name="Rectangle 24"/>
          <p:cNvSpPr>
            <a:spLocks noChangeArrowheads="1"/>
          </p:cNvSpPr>
          <p:nvPr/>
        </p:nvSpPr>
        <p:spPr bwMode="auto">
          <a:xfrm>
            <a:off x="294282" y="4553097"/>
            <a:ext cx="3708400" cy="544354"/>
          </a:xfrm>
          <a:prstGeom prst="rect">
            <a:avLst/>
          </a:prstGeom>
          <a:noFill/>
          <a:ln w="28575">
            <a:pattFill prst="pct70">
              <a:fgClr>
                <a:schemeClr val="tx1"/>
              </a:fgClr>
              <a:bgClr>
                <a:schemeClr val="bg1"/>
              </a:bgClr>
            </a:pattFill>
            <a:miter lim="800000"/>
            <a:headEnd/>
            <a:tailEnd/>
          </a:ln>
        </p:spPr>
        <p:txBody>
          <a:bodyPr lIns="63491" tIns="25400" rIns="63491" bIns="25400">
            <a:prstTxWarp prst="textNoShape">
              <a:avLst/>
            </a:prstTxWarp>
            <a:spAutoFit/>
          </a:bodyPr>
          <a:lstStyle/>
          <a:p>
            <a:pPr algn="ctr">
              <a:lnSpc>
                <a:spcPct val="88000"/>
              </a:lnSpc>
              <a:spcBef>
                <a:spcPct val="43000"/>
              </a:spcBef>
            </a:pPr>
            <a:r>
              <a:rPr lang="en-US" b="1" dirty="0">
                <a:solidFill>
                  <a:srgbClr val="005400"/>
                </a:solidFill>
              </a:rPr>
              <a:t>Logic Circuit Description</a:t>
            </a:r>
            <a:br>
              <a:rPr lang="en-US" b="1" dirty="0">
                <a:solidFill>
                  <a:srgbClr val="005400"/>
                </a:solidFill>
              </a:rPr>
            </a:br>
            <a:r>
              <a:rPr lang="en-US" b="1" dirty="0">
                <a:solidFill>
                  <a:srgbClr val="005400"/>
                </a:solidFill>
              </a:rPr>
              <a:t>(Circuit Schematic Diagrams)</a:t>
            </a:r>
          </a:p>
        </p:txBody>
      </p:sp>
      <p:sp>
        <p:nvSpPr>
          <p:cNvPr id="28693" name="Line 26"/>
          <p:cNvSpPr>
            <a:spLocks noChangeShapeType="1"/>
          </p:cNvSpPr>
          <p:nvPr/>
        </p:nvSpPr>
        <p:spPr bwMode="auto">
          <a:xfrm>
            <a:off x="2057401" y="4019550"/>
            <a:ext cx="0" cy="533400"/>
          </a:xfrm>
          <a:prstGeom prst="line">
            <a:avLst/>
          </a:prstGeom>
          <a:noFill/>
          <a:ln w="28575">
            <a:solidFill>
              <a:schemeClr val="tx1"/>
            </a:solidFill>
            <a:round/>
            <a:headEnd/>
            <a:tailEnd/>
          </a:ln>
        </p:spPr>
        <p:txBody>
          <a:bodyPr wrap="none" lIns="91428" tIns="45714" rIns="91428" bIns="45714" anchor="ctr">
            <a:prstTxWarp prst="textNoShape">
              <a:avLst/>
            </a:prstTxWarp>
          </a:bodyPr>
          <a:lstStyle/>
          <a:p>
            <a:endParaRPr lang="en-US"/>
          </a:p>
        </p:txBody>
      </p:sp>
      <p:sp>
        <p:nvSpPr>
          <p:cNvPr id="28694" name="Rectangle 27"/>
          <p:cNvSpPr>
            <a:spLocks noChangeArrowheads="1"/>
          </p:cNvSpPr>
          <p:nvPr/>
        </p:nvSpPr>
        <p:spPr bwMode="auto">
          <a:xfrm>
            <a:off x="381000" y="4026842"/>
            <a:ext cx="1981200" cy="529119"/>
          </a:xfrm>
          <a:prstGeom prst="rect">
            <a:avLst/>
          </a:prstGeom>
          <a:noFill/>
          <a:ln w="12700">
            <a:noFill/>
            <a:miter lim="800000"/>
            <a:headEnd/>
            <a:tailEnd/>
          </a:ln>
        </p:spPr>
        <p:txBody>
          <a:bodyPr lIns="63491" tIns="25400" rIns="63491" bIns="25400">
            <a:prstTxWarp prst="textNoShape">
              <a:avLst/>
            </a:prstTxWarp>
            <a:spAutoFit/>
          </a:bodyPr>
          <a:lstStyle/>
          <a:p>
            <a:pPr algn="l">
              <a:lnSpc>
                <a:spcPct val="85000"/>
              </a:lnSpc>
            </a:pPr>
            <a:r>
              <a:rPr lang="en-US" b="1" i="1"/>
              <a:t>Architecture Implementation</a:t>
            </a:r>
          </a:p>
        </p:txBody>
      </p:sp>
      <p:pic>
        <p:nvPicPr>
          <p:cNvPr id="28695" name="Picture 35" descr="Picture 1"/>
          <p:cNvPicPr>
            <a:picLocks noChangeAspect="1" noChangeArrowheads="1"/>
          </p:cNvPicPr>
          <p:nvPr/>
        </p:nvPicPr>
        <p:blipFill>
          <a:blip r:embed="rId6"/>
          <a:srcRect/>
          <a:stretch>
            <a:fillRect/>
          </a:stretch>
        </p:blipFill>
        <p:spPr bwMode="auto">
          <a:xfrm>
            <a:off x="4675693" y="3084152"/>
            <a:ext cx="1638300" cy="1029891"/>
          </a:xfrm>
          <a:prstGeom prst="rect">
            <a:avLst/>
          </a:prstGeom>
          <a:noFill/>
          <a:ln w="9525">
            <a:noFill/>
            <a:miter lim="800000"/>
            <a:headEnd/>
            <a:tailEnd/>
          </a:ln>
        </p:spPr>
      </p:pic>
      <p:sp>
        <p:nvSpPr>
          <p:cNvPr id="28696" name="Rectangle 36"/>
          <p:cNvSpPr>
            <a:spLocks noChangeArrowheads="1"/>
          </p:cNvSpPr>
          <p:nvPr/>
        </p:nvSpPr>
        <p:spPr bwMode="auto">
          <a:xfrm>
            <a:off x="6009193" y="3968754"/>
            <a:ext cx="304800" cy="252413"/>
          </a:xfrm>
          <a:prstGeom prst="rect">
            <a:avLst/>
          </a:prstGeom>
          <a:solidFill>
            <a:schemeClr val="bg1"/>
          </a:solidFill>
          <a:ln w="12700">
            <a:noFill/>
            <a:miter lim="800000"/>
            <a:headEnd/>
            <a:tailEnd/>
          </a:ln>
        </p:spPr>
        <p:txBody>
          <a:bodyPr wrap="none" lIns="91428" tIns="45714" rIns="91428" bIns="45714" anchor="ctr">
            <a:prstTxWarp prst="textNoShape">
              <a:avLst/>
            </a:prstTxWarp>
          </a:bodyPr>
          <a:lstStyle/>
          <a:p>
            <a:endParaRPr lang="en-US"/>
          </a:p>
        </p:txBody>
      </p:sp>
      <p:sp>
        <p:nvSpPr>
          <p:cNvPr id="25" name="TextBox 24"/>
          <p:cNvSpPr txBox="1"/>
          <p:nvPr/>
        </p:nvSpPr>
        <p:spPr>
          <a:xfrm>
            <a:off x="6351611" y="1638332"/>
            <a:ext cx="2599089" cy="830997"/>
          </a:xfrm>
          <a:prstGeom prst="rect">
            <a:avLst/>
          </a:prstGeom>
          <a:noFill/>
        </p:spPr>
        <p:txBody>
          <a:bodyPr wrap="none" lIns="91428" tIns="45714" rIns="91428" bIns="45714" rtlCol="0">
            <a:spAutoFit/>
          </a:bodyPr>
          <a:lstStyle/>
          <a:p>
            <a:pPr algn="r"/>
            <a:r>
              <a:rPr lang="en-US" sz="1600" dirty="0"/>
              <a:t>Anything can be represented</a:t>
            </a:r>
            <a:br>
              <a:rPr lang="en-US" sz="1600" dirty="0"/>
            </a:br>
            <a:r>
              <a:rPr lang="en-US" sz="1600" dirty="0"/>
              <a:t>as a </a:t>
            </a:r>
            <a:r>
              <a:rPr lang="en-US" sz="1600" i="1" dirty="0"/>
              <a:t>number</a:t>
            </a:r>
            <a:r>
              <a:rPr lang="en-US" sz="1600" dirty="0"/>
              <a:t>, </a:t>
            </a:r>
            <a:br>
              <a:rPr lang="en-US" sz="1600" dirty="0"/>
            </a:br>
            <a:r>
              <a:rPr lang="en-US" sz="1600" dirty="0"/>
              <a:t>i.e., data or instructions</a:t>
            </a:r>
          </a:p>
        </p:txBody>
      </p:sp>
      <p:sp>
        <p:nvSpPr>
          <p:cNvPr id="27" name="Slide Number Placeholder 26"/>
          <p:cNvSpPr>
            <a:spLocks noGrp="1"/>
          </p:cNvSpPr>
          <p:nvPr>
            <p:ph type="sldNum" sz="quarter" idx="12"/>
          </p:nvPr>
        </p:nvSpPr>
        <p:spPr/>
        <p:txBody>
          <a:bodyPr/>
          <a:lstStyle/>
          <a:p>
            <a:fld id="{3CC63E4C-4642-794D-A2FD-70F6B81535F5}" type="slidenum">
              <a:rPr lang="en-US" smtClean="0"/>
              <a:pPr/>
              <a:t>27</a:t>
            </a:fld>
            <a:endParaRPr lang="en-US"/>
          </a:p>
        </p:txBody>
      </p:sp>
      <p:sp>
        <p:nvSpPr>
          <p:cNvPr id="30" name="TextBox 29"/>
          <p:cNvSpPr txBox="1"/>
          <p:nvPr/>
        </p:nvSpPr>
        <p:spPr>
          <a:xfrm>
            <a:off x="6916750" y="1087112"/>
            <a:ext cx="2001332" cy="461665"/>
          </a:xfrm>
          <a:prstGeom prst="rect">
            <a:avLst/>
          </a:prstGeom>
          <a:noFill/>
        </p:spPr>
        <p:txBody>
          <a:bodyPr wrap="none" lIns="91428" tIns="45714" rIns="91428" bIns="45714" rtlCol="0">
            <a:spAutoFit/>
          </a:bodyPr>
          <a:lstStyle/>
          <a:p>
            <a:r>
              <a:rPr lang="en-US" sz="2400" b="1" i="1">
                <a:solidFill>
                  <a:srgbClr val="FFFFFF"/>
                </a:solidFill>
              </a:rPr>
              <a:t>Current Focus</a:t>
            </a:r>
            <a:endParaRPr lang="en-US" sz="2400" b="1" i="1" dirty="0">
              <a:solidFill>
                <a:srgbClr val="FFFFFF"/>
              </a:solidFill>
            </a:endParaRPr>
          </a:p>
        </p:txBody>
      </p:sp>
      <p:sp>
        <p:nvSpPr>
          <p:cNvPr id="2" name="Rectangle 1"/>
          <p:cNvSpPr/>
          <p:nvPr/>
        </p:nvSpPr>
        <p:spPr>
          <a:xfrm>
            <a:off x="5896717" y="3829054"/>
            <a:ext cx="896815" cy="19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dirty="0" smtClean="0"/>
              <a:t>Introduction to C</a:t>
            </a:r>
            <a:br>
              <a:rPr lang="en-US" dirty="0" smtClean="0"/>
            </a:br>
            <a:r>
              <a:rPr lang="en-US" dirty="0" smtClean="0"/>
              <a:t>“The Universal Assembly Language”</a:t>
            </a:r>
            <a:endParaRPr lang="en-US" dirty="0"/>
          </a:p>
        </p:txBody>
      </p:sp>
      <p:pic>
        <p:nvPicPr>
          <p:cNvPr id="19459" name="Picture 3"/>
          <p:cNvPicPr>
            <a:picLocks noGrp="1" noChangeAspect="1" noChangeArrowheads="1"/>
          </p:cNvPicPr>
          <p:nvPr>
            <p:ph sz="half" idx="1"/>
          </p:nvPr>
        </p:nvPicPr>
        <p:blipFill>
          <a:blip r:embed="rId3"/>
          <a:srcRect l="-8882" r="-8882"/>
          <a:stretch>
            <a:fillRect/>
          </a:stretch>
        </p:blipFill>
        <p:spPr>
          <a:xfrm>
            <a:off x="454603" y="1233006"/>
            <a:ext cx="3682999" cy="3095587"/>
          </a:xfrm>
        </p:spPr>
      </p:pic>
      <p:sp>
        <p:nvSpPr>
          <p:cNvPr id="19460" name="Content Placeholder 11"/>
          <p:cNvSpPr>
            <a:spLocks noGrp="1"/>
          </p:cNvSpPr>
          <p:nvPr>
            <p:ph sz="half" idx="2"/>
          </p:nvPr>
        </p:nvSpPr>
        <p:spPr>
          <a:xfrm>
            <a:off x="4648200" y="1419964"/>
            <a:ext cx="4038600" cy="3174665"/>
          </a:xfrm>
        </p:spPr>
        <p:txBody>
          <a:bodyPr>
            <a:normAutofit lnSpcReduction="10000"/>
          </a:bodyPr>
          <a:lstStyle/>
          <a:p>
            <a:r>
              <a:rPr lang="en-US" dirty="0" smtClean="0"/>
              <a:t>Languages used in 61C:</a:t>
            </a:r>
          </a:p>
          <a:p>
            <a:pPr lvl="1"/>
            <a:r>
              <a:rPr lang="en-US" dirty="0" smtClean="0"/>
              <a:t>C</a:t>
            </a:r>
          </a:p>
          <a:p>
            <a:pPr lvl="1"/>
            <a:r>
              <a:rPr lang="en-US" dirty="0" smtClean="0"/>
              <a:t>Assembly</a:t>
            </a:r>
          </a:p>
          <a:p>
            <a:pPr lvl="1"/>
            <a:r>
              <a:rPr lang="en-US" dirty="0"/>
              <a:t>Python used in two </a:t>
            </a:r>
            <a:r>
              <a:rPr lang="en-US" dirty="0" smtClean="0"/>
              <a:t>labs</a:t>
            </a:r>
          </a:p>
          <a:p>
            <a:r>
              <a:rPr lang="en-US" dirty="0" smtClean="0"/>
              <a:t>Prior programming experience helpful, e.g.</a:t>
            </a:r>
          </a:p>
          <a:p>
            <a:pPr lvl="1"/>
            <a:r>
              <a:rPr lang="en-US" dirty="0" smtClean="0"/>
              <a:t>Java</a:t>
            </a:r>
          </a:p>
          <a:p>
            <a:pPr lvl="1"/>
            <a:r>
              <a:rPr lang="en-US" dirty="0" smtClean="0"/>
              <a:t>C++</a:t>
            </a:r>
          </a:p>
        </p:txBody>
      </p:sp>
      <p:sp>
        <p:nvSpPr>
          <p:cNvPr id="15" name="Slide Number Placeholder 14"/>
          <p:cNvSpPr>
            <a:spLocks noGrp="1"/>
          </p:cNvSpPr>
          <p:nvPr>
            <p:ph type="sldNum" sz="quarter" idx="12"/>
          </p:nvPr>
        </p:nvSpPr>
        <p:spPr/>
        <p:txBody>
          <a:bodyPr/>
          <a:lstStyle/>
          <a:p>
            <a:fld id="{3CC63E4C-4642-794D-A2FD-70F6B81535F5}" type="slidenum">
              <a:rPr lang="en-US" smtClean="0"/>
              <a:pPr/>
              <a:t>28</a:t>
            </a:fld>
            <a:endParaRPr lang="en-US" dirty="0"/>
          </a:p>
        </p:txBody>
      </p:sp>
      <p:sp>
        <p:nvSpPr>
          <p:cNvPr id="2" name="Date Placeholder 1"/>
          <p:cNvSpPr>
            <a:spLocks noGrp="1"/>
          </p:cNvSpPr>
          <p:nvPr>
            <p:ph type="dt" sz="half" idx="10"/>
          </p:nvPr>
        </p:nvSpPr>
        <p:spPr/>
        <p:txBody>
          <a:bodyPr/>
          <a:lstStyle/>
          <a:p>
            <a:r>
              <a:rPr lang="en-US" smtClean="0"/>
              <a:t>CS 61c</a:t>
            </a:r>
            <a:endParaRPr lang="en-US"/>
          </a:p>
        </p:txBody>
      </p:sp>
      <p:sp>
        <p:nvSpPr>
          <p:cNvPr id="3" name="Footer Placeholder 2"/>
          <p:cNvSpPr>
            <a:spLocks noGrp="1"/>
          </p:cNvSpPr>
          <p:nvPr>
            <p:ph type="ftr" sz="quarter" idx="11"/>
          </p:nvPr>
        </p:nvSpPr>
        <p:spPr/>
        <p:txBody>
          <a:bodyPr/>
          <a:lstStyle/>
          <a:p>
            <a:r>
              <a:rPr lang="en-US" smtClean="0"/>
              <a:t>Lecture 2: C Programming Language</a:t>
            </a:r>
            <a:endParaRPr lang="en-US"/>
          </a:p>
        </p:txBody>
      </p:sp>
    </p:spTree>
    <p:extLst>
      <p:ext uri="{BB962C8B-B14F-4D97-AF65-F5344CB8AC3E}">
        <p14:creationId xmlns:p14="http://schemas.microsoft.com/office/powerpoint/2010/main" val="41472829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a:xfrm>
            <a:off x="222741" y="1909486"/>
            <a:ext cx="8628184" cy="2723240"/>
          </a:xfrm>
        </p:spPr>
        <p:txBody>
          <a:bodyPr>
            <a:normAutofit lnSpcReduction="10000"/>
          </a:bodyPr>
          <a:lstStyle/>
          <a:p>
            <a:pPr marL="0" indent="0" algn="ctr">
              <a:buNone/>
            </a:pPr>
            <a:r>
              <a:rPr lang="en-US" sz="3200" dirty="0"/>
              <a:t>Who has never written a program in</a:t>
            </a:r>
          </a:p>
          <a:p>
            <a:pPr marL="0" indent="0" algn="ctr">
              <a:buNone/>
            </a:pPr>
            <a:r>
              <a:rPr lang="en-US" sz="3200" dirty="0">
                <a:solidFill>
                  <a:srgbClr val="FF0000"/>
                </a:solidFill>
              </a:rPr>
              <a:t>Java</a:t>
            </a:r>
          </a:p>
          <a:p>
            <a:pPr marL="0" indent="0" algn="ctr">
              <a:buNone/>
            </a:pPr>
            <a:r>
              <a:rPr lang="en-US" sz="3200" i="1" dirty="0"/>
              <a:t>or</a:t>
            </a:r>
          </a:p>
          <a:p>
            <a:pPr marL="0" indent="0" algn="ctr">
              <a:buNone/>
            </a:pPr>
            <a:r>
              <a:rPr lang="en-US" sz="3200" dirty="0"/>
              <a:t> </a:t>
            </a:r>
            <a:r>
              <a:rPr lang="en-US" sz="3200" dirty="0">
                <a:solidFill>
                  <a:srgbClr val="FF0000"/>
                </a:solidFill>
              </a:rPr>
              <a:t>C, C++, </a:t>
            </a:r>
            <a:r>
              <a:rPr lang="en-US" sz="3200" dirty="0" smtClean="0">
                <a:solidFill>
                  <a:srgbClr val="FF0000"/>
                </a:solidFill>
              </a:rPr>
              <a:t>Objective-C</a:t>
            </a:r>
            <a:endParaRPr lang="en-US" sz="3200" dirty="0">
              <a:solidFill>
                <a:srgbClr val="FF0000"/>
              </a:solidFill>
            </a:endParaRPr>
          </a:p>
          <a:p>
            <a:pPr marL="0" indent="0" algn="ctr">
              <a:buNone/>
            </a:pPr>
            <a:r>
              <a:rPr lang="en-US" sz="3200" dirty="0"/>
              <a:t>?</a:t>
            </a: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29</a:t>
            </a:fld>
            <a:endParaRPr lang="en-US"/>
          </a:p>
        </p:txBody>
      </p:sp>
    </p:spTree>
    <p:extLst>
      <p:ext uri="{BB962C8B-B14F-4D97-AF65-F5344CB8AC3E}">
        <p14:creationId xmlns:p14="http://schemas.microsoft.com/office/powerpoint/2010/main" val="1021739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Binary Number Conversion</a:t>
            </a:r>
            <a:endParaRPr lang="en-US" dirty="0"/>
          </a:p>
        </p:txBody>
      </p:sp>
      <p:sp>
        <p:nvSpPr>
          <p:cNvPr id="3" name="Text Placeholder 2"/>
          <p:cNvSpPr>
            <a:spLocks noGrp="1"/>
          </p:cNvSpPr>
          <p:nvPr>
            <p:ph type="body" idx="1"/>
          </p:nvPr>
        </p:nvSpPr>
        <p:spPr>
          <a:xfrm>
            <a:off x="1485902" y="1062268"/>
            <a:ext cx="3030141" cy="479822"/>
          </a:xfrm>
        </p:spPr>
        <p:txBody>
          <a:bodyPr/>
          <a:lstStyle/>
          <a:p>
            <a:r>
              <a:rPr lang="en-US" dirty="0" smtClean="0"/>
              <a:t>Binary </a:t>
            </a:r>
            <a:r>
              <a:rPr lang="en-US" dirty="0" smtClean="0">
                <a:sym typeface="Wingdings"/>
              </a:rPr>
              <a:t> Decimal</a:t>
            </a:r>
            <a:endParaRPr lang="en-US" dirty="0"/>
          </a:p>
        </p:txBody>
      </p:sp>
      <p:sp>
        <p:nvSpPr>
          <p:cNvPr id="4" name="Content Placeholder 3"/>
          <p:cNvSpPr>
            <a:spLocks noGrp="1"/>
          </p:cNvSpPr>
          <p:nvPr>
            <p:ph sz="half" idx="2"/>
          </p:nvPr>
        </p:nvSpPr>
        <p:spPr/>
        <p:txBody>
          <a:bodyPr/>
          <a:lstStyle/>
          <a:p>
            <a:pPr marL="0" indent="0">
              <a:buNone/>
            </a:pPr>
            <a:r>
              <a:rPr lang="en-US" dirty="0" smtClean="0">
                <a:latin typeface="Courier" charset="0"/>
                <a:ea typeface="Courier" charset="0"/>
                <a:cs typeface="Courier" charset="0"/>
              </a:rPr>
              <a:t>1001010</a:t>
            </a:r>
            <a:r>
              <a:rPr lang="en-US" baseline="-25000" dirty="0" smtClean="0">
                <a:latin typeface="Courier" charset="0"/>
                <a:ea typeface="Courier" charset="0"/>
                <a:cs typeface="Courier" charset="0"/>
              </a:rPr>
              <a:t>two </a:t>
            </a:r>
            <a:r>
              <a:rPr lang="en-US" dirty="0" smtClean="0">
                <a:latin typeface="Courier" charset="0"/>
                <a:ea typeface="Courier" charset="0"/>
                <a:cs typeface="Courier" charset="0"/>
              </a:rPr>
              <a:t>= ?</a:t>
            </a:r>
            <a:r>
              <a:rPr lang="en-US" baseline="-25000" dirty="0" smtClean="0">
                <a:latin typeface="Courier" charset="0"/>
                <a:ea typeface="Courier" charset="0"/>
                <a:cs typeface="Courier" charset="0"/>
              </a:rPr>
              <a:t>ten</a:t>
            </a:r>
          </a:p>
          <a:p>
            <a:pPr marL="0" indent="0">
              <a:buNone/>
            </a:pPr>
            <a:endParaRPr lang="en-US" dirty="0">
              <a:latin typeface="Courier" charset="0"/>
              <a:ea typeface="Courier" charset="0"/>
              <a:cs typeface="Courier" charset="0"/>
            </a:endParaRPr>
          </a:p>
        </p:txBody>
      </p:sp>
      <p:sp>
        <p:nvSpPr>
          <p:cNvPr id="5" name="Text Placeholder 4"/>
          <p:cNvSpPr>
            <a:spLocks noGrp="1"/>
          </p:cNvSpPr>
          <p:nvPr>
            <p:ph type="body" sz="quarter" idx="3"/>
          </p:nvPr>
        </p:nvSpPr>
        <p:spPr>
          <a:xfrm>
            <a:off x="4626782" y="1062268"/>
            <a:ext cx="3031331" cy="479822"/>
          </a:xfrm>
        </p:spPr>
        <p:txBody>
          <a:bodyPr/>
          <a:lstStyle/>
          <a:p>
            <a:r>
              <a:rPr lang="en-US" dirty="0" smtClean="0"/>
              <a:t>Decimal </a:t>
            </a:r>
            <a:r>
              <a:rPr lang="en-US" dirty="0" smtClean="0">
                <a:sym typeface="Wingdings"/>
              </a:rPr>
              <a:t> Binary</a:t>
            </a:r>
            <a:endParaRPr lang="en-US" dirty="0"/>
          </a:p>
        </p:txBody>
      </p:sp>
      <p:sp>
        <p:nvSpPr>
          <p:cNvPr id="6" name="Content Placeholder 5"/>
          <p:cNvSpPr>
            <a:spLocks noGrp="1"/>
          </p:cNvSpPr>
          <p:nvPr>
            <p:ph sz="quarter" idx="4"/>
          </p:nvPr>
        </p:nvSpPr>
        <p:spPr/>
        <p:txBody>
          <a:bodyPr/>
          <a:lstStyle/>
          <a:p>
            <a:pPr marL="0" indent="0" defTabSz="685698">
              <a:spcBef>
                <a:spcPts val="0"/>
              </a:spcBef>
              <a:buNone/>
              <a:defRPr/>
            </a:pPr>
            <a:r>
              <a:rPr lang="en-US" dirty="0" smtClean="0">
                <a:latin typeface="Courier" charset="0"/>
                <a:ea typeface="Courier" charset="0"/>
                <a:cs typeface="Courier" charset="0"/>
              </a:rPr>
              <a:t>74</a:t>
            </a:r>
            <a:r>
              <a:rPr lang="en-US" baseline="-25000" dirty="0" smtClean="0">
                <a:latin typeface="Courier" charset="0"/>
                <a:ea typeface="Courier" charset="0"/>
                <a:cs typeface="Courier" charset="0"/>
              </a:rPr>
              <a:t>ten</a:t>
            </a:r>
            <a:r>
              <a:rPr lang="en-US" dirty="0" smtClean="0">
                <a:latin typeface="Courier" charset="0"/>
                <a:ea typeface="Courier" charset="0"/>
                <a:cs typeface="Courier" charset="0"/>
              </a:rPr>
              <a:t> = ?two</a:t>
            </a:r>
            <a:endParaRPr lang="en-US" dirty="0">
              <a:latin typeface="Courier" charset="0"/>
              <a:ea typeface="Courier" charset="0"/>
              <a:cs typeface="Courier" charset="0"/>
            </a:endParaRPr>
          </a:p>
        </p:txBody>
      </p:sp>
      <p:sp>
        <p:nvSpPr>
          <p:cNvPr id="7" name="Date Placeholder 6"/>
          <p:cNvSpPr>
            <a:spLocks noGrp="1"/>
          </p:cNvSpPr>
          <p:nvPr>
            <p:ph type="dt" sz="half" idx="10"/>
          </p:nvPr>
        </p:nvSpPr>
        <p:spPr/>
        <p:txBody>
          <a:bodyPr/>
          <a:lstStyle/>
          <a:p>
            <a:fld id="{CE4CC544-E270-624B-A146-427A1328771C}"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8" name="Slide Number Placeholder 7"/>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3</a:t>
            </a:fld>
            <a:endParaRPr lang="en-US">
              <a:solidFill>
                <a:prstClr val="black">
                  <a:tint val="75000"/>
                </a:prstClr>
              </a:solidFill>
              <a:latin typeface="Calibri"/>
            </a:endParaRPr>
          </a:p>
        </p:txBody>
      </p:sp>
      <p:sp>
        <p:nvSpPr>
          <p:cNvPr id="9" name="Footer Placeholder 8"/>
          <p:cNvSpPr>
            <a:spLocks noGrp="1"/>
          </p:cNvSpPr>
          <p:nvPr>
            <p:ph type="ftr" sz="quarter" idx="13"/>
          </p:nvPr>
        </p:nvSpPr>
        <p:spPr/>
        <p:txBody>
          <a:body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graphicFrame>
        <p:nvGraphicFramePr>
          <p:cNvPr id="12" name="Table 11"/>
          <p:cNvGraphicFramePr>
            <a:graphicFrameLocks noGrp="1"/>
          </p:cNvGraphicFramePr>
          <p:nvPr>
            <p:extLst>
              <p:ext uri="{D42A27DB-BD31-4B8C-83A1-F6EECF244321}">
                <p14:modId xmlns:p14="http://schemas.microsoft.com/office/powerpoint/2010/main" val="2544381768"/>
              </p:ext>
            </p:extLst>
          </p:nvPr>
        </p:nvGraphicFramePr>
        <p:xfrm>
          <a:off x="1543155" y="2036647"/>
          <a:ext cx="2285159" cy="2788920"/>
        </p:xfrm>
        <a:graphic>
          <a:graphicData uri="http://schemas.openxmlformats.org/drawingml/2006/table">
            <a:tbl>
              <a:tblPr firstRow="1" bandRow="1">
                <a:tableStyleId>{5C22544A-7EE6-4342-B048-85BDC9FD1C3A}</a:tableStyleId>
              </a:tblPr>
              <a:tblGrid>
                <a:gridCol w="966997"/>
                <a:gridCol w="1318162"/>
              </a:tblGrid>
              <a:tr h="502920">
                <a:tc>
                  <a:txBody>
                    <a:bodyPr/>
                    <a:lstStyle/>
                    <a:p>
                      <a:pPr algn="ctr"/>
                      <a:r>
                        <a:rPr lang="en-US" sz="1400" dirty="0" smtClean="0"/>
                        <a:t>Binary Digit</a:t>
                      </a:r>
                      <a:endParaRPr lang="en-US" sz="1400" dirty="0"/>
                    </a:p>
                  </a:txBody>
                  <a:tcPr marL="68580" marR="68580" marT="34290" marB="34290"/>
                </a:tc>
                <a:tc>
                  <a:txBody>
                    <a:bodyPr/>
                    <a:lstStyle/>
                    <a:p>
                      <a:pPr algn="ctr"/>
                      <a:r>
                        <a:rPr lang="en-US" sz="1400" dirty="0" smtClean="0"/>
                        <a:t>Decimal Value</a:t>
                      </a:r>
                      <a:endParaRPr lang="en-US" sz="1400" dirty="0"/>
                    </a:p>
                  </a:txBody>
                  <a:tcPr marL="68580" marR="68580" marT="34290" marB="34290"/>
                </a:tc>
              </a:tr>
              <a:tr h="285750">
                <a:tc>
                  <a:txBody>
                    <a:bodyPr/>
                    <a:lstStyle/>
                    <a:p>
                      <a:pPr algn="ctr"/>
                      <a:r>
                        <a:rPr lang="en-US" sz="1400" b="0" i="0" dirty="0" smtClean="0">
                          <a:latin typeface="Courier" charset="0"/>
                          <a:ea typeface="Courier" charset="0"/>
                          <a:cs typeface="Courier" charset="0"/>
                        </a:rPr>
                        <a:t>0</a:t>
                      </a:r>
                    </a:p>
                  </a:txBody>
                  <a:tcPr marL="68580" marR="68580" marT="34290" marB="34290"/>
                </a:tc>
                <a:tc>
                  <a:txBody>
                    <a:bodyPr/>
                    <a:lstStyle/>
                    <a:p>
                      <a:pPr algn="ctr"/>
                      <a:r>
                        <a:rPr lang="en-US" sz="1400" b="0" i="0" dirty="0" smtClean="0">
                          <a:latin typeface="Courier" charset="0"/>
                          <a:ea typeface="Courier" charset="0"/>
                          <a:cs typeface="Courier" charset="0"/>
                        </a:rPr>
                        <a:t>0 x 2</a:t>
                      </a:r>
                      <a:r>
                        <a:rPr lang="en-US" sz="1400" b="0" i="0" baseline="30000" dirty="0" smtClean="0">
                          <a:latin typeface="Courier" charset="0"/>
                          <a:ea typeface="Courier" charset="0"/>
                          <a:cs typeface="Courier" charset="0"/>
                        </a:rPr>
                        <a:t>0</a:t>
                      </a:r>
                      <a:r>
                        <a:rPr lang="en-US" sz="1400" b="0" i="0" dirty="0" smtClean="0">
                          <a:latin typeface="Courier" charset="0"/>
                          <a:ea typeface="Courier" charset="0"/>
                          <a:cs typeface="Courier" charset="0"/>
                        </a:rPr>
                        <a:t> =  0</a:t>
                      </a:r>
                      <a:endParaRPr lang="en-US" sz="1400" b="0" i="0" dirty="0">
                        <a:latin typeface="Courier" charset="0"/>
                        <a:ea typeface="Courier" charset="0"/>
                        <a:cs typeface="Courier" charset="0"/>
                      </a:endParaRPr>
                    </a:p>
                  </a:txBody>
                  <a:tcPr marL="68580" marR="68580" marT="34290" marB="34290"/>
                </a:tc>
              </a:tr>
              <a:tr h="285750">
                <a:tc>
                  <a:txBody>
                    <a:bodyPr/>
                    <a:lstStyle/>
                    <a:p>
                      <a:pPr algn="ctr"/>
                      <a:r>
                        <a:rPr lang="en-US" sz="1400" b="0" i="0" dirty="0" smtClean="0">
                          <a:latin typeface="Courier" charset="0"/>
                          <a:ea typeface="Courier" charset="0"/>
                          <a:cs typeface="Courier" charset="0"/>
                        </a:rPr>
                        <a:t>1</a:t>
                      </a:r>
                    </a:p>
                  </a:txBody>
                  <a:tcPr marL="68580" marR="68580" marT="34290" marB="34290"/>
                </a:tc>
                <a:tc>
                  <a:txBody>
                    <a:bodyPr/>
                    <a:lstStyle/>
                    <a:p>
                      <a:pPr algn="ctr"/>
                      <a:r>
                        <a:rPr lang="en-US" sz="1400" b="0" i="0" dirty="0" smtClean="0">
                          <a:latin typeface="Courier" charset="0"/>
                          <a:ea typeface="Courier" charset="0"/>
                          <a:cs typeface="Courier" charset="0"/>
                        </a:rPr>
                        <a:t>1 x 2</a:t>
                      </a:r>
                      <a:r>
                        <a:rPr lang="en-US" sz="1400" b="0" i="0" baseline="30000" dirty="0" smtClean="0">
                          <a:latin typeface="Courier" charset="0"/>
                          <a:ea typeface="Courier" charset="0"/>
                          <a:cs typeface="Courier" charset="0"/>
                        </a:rPr>
                        <a:t>1</a:t>
                      </a:r>
                      <a:r>
                        <a:rPr lang="en-US" sz="1400" b="0" i="0" dirty="0" smtClean="0">
                          <a:latin typeface="Courier" charset="0"/>
                          <a:ea typeface="Courier" charset="0"/>
                          <a:cs typeface="Courier" charset="0"/>
                        </a:rPr>
                        <a:t> =  2</a:t>
                      </a:r>
                    </a:p>
                  </a:txBody>
                  <a:tcPr marL="68580" marR="68580" marT="34290" marB="34290"/>
                </a:tc>
              </a:tr>
              <a:tr h="285750">
                <a:tc>
                  <a:txBody>
                    <a:bodyPr/>
                    <a:lstStyle/>
                    <a:p>
                      <a:pPr algn="ctr"/>
                      <a:r>
                        <a:rPr lang="en-US" sz="1400" b="0" i="0" dirty="0" smtClean="0">
                          <a:latin typeface="Courier" charset="0"/>
                          <a:ea typeface="Courier" charset="0"/>
                          <a:cs typeface="Courier" charset="0"/>
                        </a:rPr>
                        <a:t>0</a:t>
                      </a:r>
                    </a:p>
                  </a:txBody>
                  <a:tcPr marL="68580" marR="68580" marT="34290" marB="34290"/>
                </a:tc>
                <a:tc>
                  <a:txBody>
                    <a:bodyPr/>
                    <a:lstStyle/>
                    <a:p>
                      <a:pPr algn="ctr"/>
                      <a:r>
                        <a:rPr lang="en-US" sz="1400" b="0" i="0" dirty="0" smtClean="0">
                          <a:latin typeface="Courier" charset="0"/>
                          <a:ea typeface="Courier" charset="0"/>
                          <a:cs typeface="Courier" charset="0"/>
                        </a:rPr>
                        <a:t>0 x 2</a:t>
                      </a:r>
                      <a:r>
                        <a:rPr lang="en-US" sz="1400" b="0" i="0" baseline="30000" dirty="0" smtClean="0">
                          <a:latin typeface="Courier" charset="0"/>
                          <a:ea typeface="Courier" charset="0"/>
                          <a:cs typeface="Courier" charset="0"/>
                        </a:rPr>
                        <a:t>2</a:t>
                      </a:r>
                      <a:r>
                        <a:rPr lang="en-US" sz="1400" b="0" i="0" dirty="0" smtClean="0">
                          <a:latin typeface="Courier" charset="0"/>
                          <a:ea typeface="Courier" charset="0"/>
                          <a:cs typeface="Courier" charset="0"/>
                        </a:rPr>
                        <a:t> =  0</a:t>
                      </a:r>
                    </a:p>
                  </a:txBody>
                  <a:tcPr marL="68580" marR="68580" marT="34290" marB="34290"/>
                </a:tc>
              </a:tr>
              <a:tr h="285750">
                <a:tc>
                  <a:txBody>
                    <a:bodyPr/>
                    <a:lstStyle/>
                    <a:p>
                      <a:pPr algn="ctr"/>
                      <a:r>
                        <a:rPr lang="en-US" sz="1400" b="0" i="0" dirty="0" smtClean="0">
                          <a:latin typeface="Courier" charset="0"/>
                          <a:ea typeface="Courier" charset="0"/>
                          <a:cs typeface="Courier" charset="0"/>
                        </a:rPr>
                        <a:t>1</a:t>
                      </a:r>
                    </a:p>
                  </a:txBody>
                  <a:tcPr marL="68580" marR="68580" marT="34290" marB="34290"/>
                </a:tc>
                <a:tc>
                  <a:txBody>
                    <a:bodyPr/>
                    <a:lstStyle/>
                    <a:p>
                      <a:pPr algn="ctr"/>
                      <a:r>
                        <a:rPr lang="en-US" sz="1400" b="0" i="0" smtClean="0">
                          <a:latin typeface="Courier" charset="0"/>
                          <a:ea typeface="Courier" charset="0"/>
                          <a:cs typeface="Courier" charset="0"/>
                        </a:rPr>
                        <a:t>1 </a:t>
                      </a:r>
                      <a:r>
                        <a:rPr lang="en-US" sz="1400" b="0" i="0" dirty="0" smtClean="0">
                          <a:latin typeface="Courier" charset="0"/>
                          <a:ea typeface="Courier" charset="0"/>
                          <a:cs typeface="Courier" charset="0"/>
                        </a:rPr>
                        <a:t>x 2</a:t>
                      </a:r>
                      <a:r>
                        <a:rPr lang="en-US" sz="1400" b="0" i="0" baseline="30000" dirty="0" smtClean="0">
                          <a:latin typeface="Courier" charset="0"/>
                          <a:ea typeface="Courier" charset="0"/>
                          <a:cs typeface="Courier" charset="0"/>
                        </a:rPr>
                        <a:t>3</a:t>
                      </a:r>
                      <a:r>
                        <a:rPr lang="en-US" sz="1400" b="0" i="0" dirty="0" smtClean="0">
                          <a:latin typeface="Courier" charset="0"/>
                          <a:ea typeface="Courier" charset="0"/>
                          <a:cs typeface="Courier" charset="0"/>
                        </a:rPr>
                        <a:t> =  8</a:t>
                      </a:r>
                    </a:p>
                  </a:txBody>
                  <a:tcPr marL="68580" marR="68580" marT="34290" marB="34290"/>
                </a:tc>
              </a:tr>
              <a:tr h="285750">
                <a:tc>
                  <a:txBody>
                    <a:bodyPr/>
                    <a:lstStyle/>
                    <a:p>
                      <a:pPr algn="ctr"/>
                      <a:r>
                        <a:rPr lang="en-US" sz="1400" b="0" i="0" dirty="0" smtClean="0">
                          <a:latin typeface="Courier" charset="0"/>
                          <a:ea typeface="Courier" charset="0"/>
                          <a:cs typeface="Courier" charset="0"/>
                        </a:rPr>
                        <a:t>0</a:t>
                      </a:r>
                    </a:p>
                  </a:txBody>
                  <a:tcPr marL="68580" marR="68580" marT="34290" marB="34290"/>
                </a:tc>
                <a:tc>
                  <a:txBody>
                    <a:bodyPr/>
                    <a:lstStyle/>
                    <a:p>
                      <a:pPr algn="ctr"/>
                      <a:r>
                        <a:rPr lang="en-US" sz="1400" b="0" i="0" dirty="0" smtClean="0">
                          <a:latin typeface="Courier" charset="0"/>
                          <a:ea typeface="Courier" charset="0"/>
                          <a:cs typeface="Courier" charset="0"/>
                        </a:rPr>
                        <a:t>0 x 2</a:t>
                      </a:r>
                      <a:r>
                        <a:rPr lang="en-US" sz="1400" b="0" i="0" baseline="30000" dirty="0" smtClean="0">
                          <a:latin typeface="Courier" charset="0"/>
                          <a:ea typeface="Courier" charset="0"/>
                          <a:cs typeface="Courier" charset="0"/>
                        </a:rPr>
                        <a:t>4</a:t>
                      </a:r>
                      <a:r>
                        <a:rPr lang="en-US" sz="1400" b="0" i="0" dirty="0" smtClean="0">
                          <a:latin typeface="Courier" charset="0"/>
                          <a:ea typeface="Courier" charset="0"/>
                          <a:cs typeface="Courier" charset="0"/>
                        </a:rPr>
                        <a:t> =  0</a:t>
                      </a:r>
                    </a:p>
                  </a:txBody>
                  <a:tcPr marL="68580" marR="68580" marT="34290" marB="34290"/>
                </a:tc>
              </a:tr>
              <a:tr h="285750">
                <a:tc>
                  <a:txBody>
                    <a:bodyPr/>
                    <a:lstStyle/>
                    <a:p>
                      <a:pPr algn="ctr"/>
                      <a:r>
                        <a:rPr lang="en-US" sz="1400" b="0" i="0" dirty="0" smtClean="0">
                          <a:latin typeface="Courier" charset="0"/>
                          <a:ea typeface="Courier" charset="0"/>
                          <a:cs typeface="Courier" charset="0"/>
                        </a:rPr>
                        <a:t>0</a:t>
                      </a:r>
                    </a:p>
                  </a:txBody>
                  <a:tcPr marL="68580" marR="68580" marT="34290" marB="34290"/>
                </a:tc>
                <a:tc>
                  <a:txBody>
                    <a:bodyPr/>
                    <a:lstStyle/>
                    <a:p>
                      <a:pPr algn="ctr"/>
                      <a:r>
                        <a:rPr lang="en-US" sz="1400" b="0" i="0" dirty="0" smtClean="0">
                          <a:latin typeface="Courier" charset="0"/>
                          <a:ea typeface="Courier" charset="0"/>
                          <a:cs typeface="Courier" charset="0"/>
                        </a:rPr>
                        <a:t>0 x 2</a:t>
                      </a:r>
                      <a:r>
                        <a:rPr lang="en-US" sz="1400" b="0" i="0" baseline="30000" dirty="0" smtClean="0">
                          <a:latin typeface="Courier" charset="0"/>
                          <a:ea typeface="Courier" charset="0"/>
                          <a:cs typeface="Courier" charset="0"/>
                        </a:rPr>
                        <a:t>5</a:t>
                      </a:r>
                      <a:r>
                        <a:rPr lang="en-US" sz="1400" b="0" i="0" dirty="0" smtClean="0">
                          <a:latin typeface="Courier" charset="0"/>
                          <a:ea typeface="Courier" charset="0"/>
                          <a:cs typeface="Courier" charset="0"/>
                        </a:rPr>
                        <a:t> =  0</a:t>
                      </a:r>
                    </a:p>
                  </a:txBody>
                  <a:tcPr marL="68580" marR="68580" marT="34290" marB="34290"/>
                </a:tc>
              </a:tr>
              <a:tr h="285750">
                <a:tc>
                  <a:txBody>
                    <a:bodyPr/>
                    <a:lstStyle/>
                    <a:p>
                      <a:pPr algn="ctr"/>
                      <a:r>
                        <a:rPr lang="en-US" sz="1400" b="0" i="0" dirty="0" smtClean="0">
                          <a:latin typeface="Courier" charset="0"/>
                          <a:ea typeface="Courier" charset="0"/>
                          <a:cs typeface="Courier" charset="0"/>
                        </a:rPr>
                        <a:t>1</a:t>
                      </a:r>
                    </a:p>
                  </a:txBody>
                  <a:tcPr marL="68580" marR="68580" marT="34290" marB="34290"/>
                </a:tc>
                <a:tc>
                  <a:txBody>
                    <a:bodyPr/>
                    <a:lstStyle/>
                    <a:p>
                      <a:pPr algn="ctr"/>
                      <a:r>
                        <a:rPr lang="en-US" sz="1400" b="0" i="0" dirty="0" smtClean="0">
                          <a:latin typeface="Courier" charset="0"/>
                          <a:ea typeface="Courier" charset="0"/>
                          <a:cs typeface="Courier" charset="0"/>
                        </a:rPr>
                        <a:t>1</a:t>
                      </a:r>
                      <a:r>
                        <a:rPr lang="en-US" sz="1400" b="0" i="0" baseline="0" dirty="0" smtClean="0">
                          <a:latin typeface="Courier" charset="0"/>
                          <a:ea typeface="Courier" charset="0"/>
                          <a:cs typeface="Courier" charset="0"/>
                        </a:rPr>
                        <a:t> x 2</a:t>
                      </a:r>
                      <a:r>
                        <a:rPr lang="en-US" sz="1400" b="0" i="0" baseline="30000" dirty="0" smtClean="0">
                          <a:latin typeface="Courier" charset="0"/>
                          <a:ea typeface="Courier" charset="0"/>
                          <a:cs typeface="Courier" charset="0"/>
                        </a:rPr>
                        <a:t>6</a:t>
                      </a:r>
                      <a:r>
                        <a:rPr lang="en-US" sz="1400" b="0" i="0" baseline="0" dirty="0" smtClean="0">
                          <a:latin typeface="Courier" charset="0"/>
                          <a:ea typeface="Courier" charset="0"/>
                          <a:cs typeface="Courier" charset="0"/>
                        </a:rPr>
                        <a:t> = 64</a:t>
                      </a:r>
                      <a:endParaRPr lang="en-US" sz="1400" b="0" i="0" dirty="0" smtClean="0">
                        <a:latin typeface="Courier" charset="0"/>
                        <a:ea typeface="Courier" charset="0"/>
                        <a:cs typeface="Courier" charset="0"/>
                      </a:endParaRPr>
                    </a:p>
                  </a:txBody>
                  <a:tcPr marL="68580" marR="68580" marT="34290" marB="34290">
                    <a:lnB w="38100" cap="flat" cmpd="sng" algn="ctr">
                      <a:solidFill>
                        <a:schemeClr val="tx1"/>
                      </a:solidFill>
                      <a:prstDash val="solid"/>
                      <a:round/>
                      <a:headEnd type="none" w="med" len="med"/>
                      <a:tailEnd type="none" w="med" len="med"/>
                    </a:lnB>
                  </a:tcPr>
                </a:tc>
              </a:tr>
              <a:tr h="285750">
                <a:tc>
                  <a:txBody>
                    <a:bodyPr/>
                    <a:lstStyle/>
                    <a:p>
                      <a:pPr algn="ctr"/>
                      <a:endParaRPr lang="en-US" sz="1400" b="0" i="0" dirty="0" smtClean="0">
                        <a:latin typeface="Courier" charset="0"/>
                        <a:ea typeface="Courier" charset="0"/>
                        <a:cs typeface="Courier" charset="0"/>
                      </a:endParaRPr>
                    </a:p>
                  </a:txBody>
                  <a:tcPr marL="68580" marR="68580" marT="34290" marB="34290"/>
                </a:tc>
                <a:tc>
                  <a:txBody>
                    <a:bodyPr/>
                    <a:lstStyle/>
                    <a:p>
                      <a:pPr algn="ctr"/>
                      <a:r>
                        <a:rPr lang="en-US" sz="1400" b="0" i="0" dirty="0" smtClean="0">
                          <a:latin typeface="Symbol" charset="2"/>
                          <a:ea typeface="Symbol" charset="2"/>
                          <a:cs typeface="Symbol" charset="2"/>
                        </a:rPr>
                        <a:t>S</a:t>
                      </a:r>
                      <a:r>
                        <a:rPr lang="en-US" sz="1400" b="0" i="0" baseline="0" dirty="0" smtClean="0">
                          <a:latin typeface="Courier" charset="0"/>
                          <a:ea typeface="Courier" charset="0"/>
                          <a:cs typeface="Courier" charset="0"/>
                        </a:rPr>
                        <a:t> </a:t>
                      </a:r>
                      <a:r>
                        <a:rPr lang="en-US" sz="1400" b="0" i="0" dirty="0" smtClean="0">
                          <a:latin typeface="Courier" charset="0"/>
                          <a:ea typeface="Courier" charset="0"/>
                          <a:cs typeface="Courier" charset="0"/>
                        </a:rPr>
                        <a:t>= 74</a:t>
                      </a:r>
                      <a:r>
                        <a:rPr lang="en-US" sz="1400" b="0" i="0" baseline="-25000" dirty="0" smtClean="0">
                          <a:latin typeface="Courier" charset="0"/>
                          <a:ea typeface="Courier" charset="0"/>
                          <a:cs typeface="Courier" charset="0"/>
                        </a:rPr>
                        <a:t>ten</a:t>
                      </a:r>
                    </a:p>
                  </a:txBody>
                  <a:tcPr marL="68580" marR="68580" marT="34290" marB="34290">
                    <a:lnT w="38100" cap="flat" cmpd="sng" algn="ctr">
                      <a:solidFill>
                        <a:schemeClr val="tx1"/>
                      </a:solidFill>
                      <a:prstDash val="solid"/>
                      <a:round/>
                      <a:headEnd type="none" w="med" len="med"/>
                      <a:tailEnd type="none" w="med" len="med"/>
                    </a:lnT>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89175583"/>
              </p:ext>
            </p:extLst>
          </p:nvPr>
        </p:nvGraphicFramePr>
        <p:xfrm>
          <a:off x="4715297" y="2036647"/>
          <a:ext cx="2408415" cy="2571750"/>
        </p:xfrm>
        <a:graphic>
          <a:graphicData uri="http://schemas.openxmlformats.org/drawingml/2006/table">
            <a:tbl>
              <a:tblPr firstRow="1" bandRow="1">
                <a:tableStyleId>{5C22544A-7EE6-4342-B048-85BDC9FD1C3A}</a:tableStyleId>
              </a:tblPr>
              <a:tblGrid>
                <a:gridCol w="1240130"/>
                <a:gridCol w="1168285"/>
              </a:tblGrid>
              <a:tr h="285750">
                <a:tc>
                  <a:txBody>
                    <a:bodyPr/>
                    <a:lstStyle/>
                    <a:p>
                      <a:pPr algn="ctr"/>
                      <a:r>
                        <a:rPr lang="en-US" sz="1400" dirty="0" smtClean="0"/>
                        <a:t>Decimal</a:t>
                      </a:r>
                      <a:endParaRPr lang="en-US" sz="1400" dirty="0"/>
                    </a:p>
                  </a:txBody>
                  <a:tcPr marL="68580" marR="68580" marT="34290" marB="34290"/>
                </a:tc>
                <a:tc>
                  <a:txBody>
                    <a:bodyPr/>
                    <a:lstStyle/>
                    <a:p>
                      <a:pPr algn="ctr"/>
                      <a:r>
                        <a:rPr lang="en-US" sz="1400" dirty="0" smtClean="0"/>
                        <a:t>Binary (odd?)</a:t>
                      </a:r>
                      <a:endParaRPr lang="en-US" sz="1400" dirty="0"/>
                    </a:p>
                  </a:txBody>
                  <a:tcPr marL="68580" marR="68580" marT="34290" marB="34290"/>
                </a:tc>
              </a:tr>
              <a:tr h="285750">
                <a:tc>
                  <a:txBody>
                    <a:bodyPr/>
                    <a:lstStyle/>
                    <a:p>
                      <a:pPr algn="ctr"/>
                      <a:r>
                        <a:rPr lang="en-US" sz="1400" b="0" i="0" dirty="0" smtClean="0">
                          <a:latin typeface="Courier" charset="0"/>
                          <a:ea typeface="Courier" charset="0"/>
                          <a:cs typeface="Courier" charset="0"/>
                        </a:rPr>
                        <a:t>74</a:t>
                      </a:r>
                    </a:p>
                  </a:txBody>
                  <a:tcPr marL="68580" marR="68580" marT="34290" marB="34290"/>
                </a:tc>
                <a:tc>
                  <a:txBody>
                    <a:bodyPr/>
                    <a:lstStyle/>
                    <a:p>
                      <a:pPr algn="ctr"/>
                      <a:r>
                        <a:rPr lang="en-US" sz="1400" b="0" i="0" dirty="0" smtClean="0">
                          <a:latin typeface="Courier" charset="0"/>
                          <a:ea typeface="Courier" charset="0"/>
                          <a:cs typeface="Courier" charset="0"/>
                        </a:rPr>
                        <a:t>0</a:t>
                      </a:r>
                      <a:endParaRPr lang="en-US" sz="1400" b="0" i="0" dirty="0">
                        <a:latin typeface="Courier" charset="0"/>
                        <a:ea typeface="Courier" charset="0"/>
                        <a:cs typeface="Courier" charset="0"/>
                      </a:endParaRPr>
                    </a:p>
                  </a:txBody>
                  <a:tcPr marL="68580" marR="68580" marT="34290" marB="34290"/>
                </a:tc>
              </a:tr>
              <a:tr h="285750">
                <a:tc>
                  <a:txBody>
                    <a:bodyPr/>
                    <a:lstStyle/>
                    <a:p>
                      <a:pPr algn="ctr"/>
                      <a:r>
                        <a:rPr lang="en-US" sz="1400" b="0" i="0" dirty="0" smtClean="0">
                          <a:latin typeface="Courier" charset="0"/>
                          <a:ea typeface="Courier" charset="0"/>
                          <a:cs typeface="Courier" charset="0"/>
                        </a:rPr>
                        <a:t>/2</a:t>
                      </a:r>
                      <a:r>
                        <a:rPr lang="en-US" sz="1400" b="0" i="0" baseline="0" dirty="0" smtClean="0">
                          <a:latin typeface="Courier" charset="0"/>
                          <a:ea typeface="Courier" charset="0"/>
                          <a:cs typeface="Courier" charset="0"/>
                        </a:rPr>
                        <a:t> = 37</a:t>
                      </a:r>
                      <a:endParaRPr lang="en-US" sz="1400" b="0" i="0" dirty="0" smtClean="0">
                        <a:latin typeface="Courier" charset="0"/>
                        <a:ea typeface="Courier" charset="0"/>
                        <a:cs typeface="Courier" charset="0"/>
                      </a:endParaRPr>
                    </a:p>
                  </a:txBody>
                  <a:tcPr marL="68580" marR="68580" marT="34290" marB="34290"/>
                </a:tc>
                <a:tc>
                  <a:txBody>
                    <a:bodyPr/>
                    <a:lstStyle/>
                    <a:p>
                      <a:pPr algn="ctr"/>
                      <a:r>
                        <a:rPr lang="en-US" sz="1400" b="0" i="0" dirty="0" smtClean="0">
                          <a:latin typeface="Courier" charset="0"/>
                          <a:ea typeface="Courier" charset="0"/>
                          <a:cs typeface="Courier" charset="0"/>
                        </a:rPr>
                        <a:t>1</a:t>
                      </a:r>
                    </a:p>
                  </a:txBody>
                  <a:tcPr marL="68580" marR="68580" marT="34290" marB="34290"/>
                </a:tc>
              </a:tr>
              <a:tr h="285750">
                <a:tc>
                  <a:txBody>
                    <a:bodyPr/>
                    <a:lstStyle/>
                    <a:p>
                      <a:pPr algn="ctr"/>
                      <a:r>
                        <a:rPr lang="en-US" sz="1400" b="0" i="0" dirty="0" smtClean="0">
                          <a:latin typeface="Courier" charset="0"/>
                          <a:ea typeface="Courier" charset="0"/>
                          <a:cs typeface="Courier" charset="0"/>
                        </a:rPr>
                        <a:t>/2</a:t>
                      </a:r>
                      <a:r>
                        <a:rPr lang="en-US" sz="1400" b="0" i="0" baseline="0" dirty="0" smtClean="0">
                          <a:latin typeface="Courier" charset="0"/>
                          <a:ea typeface="Courier" charset="0"/>
                          <a:cs typeface="Courier" charset="0"/>
                        </a:rPr>
                        <a:t> = 18</a:t>
                      </a:r>
                      <a:endParaRPr lang="en-US" sz="1400" b="0" i="0" dirty="0" smtClean="0">
                        <a:latin typeface="Courier" charset="0"/>
                        <a:ea typeface="Courier" charset="0"/>
                        <a:cs typeface="Courier" charset="0"/>
                      </a:endParaRPr>
                    </a:p>
                  </a:txBody>
                  <a:tcPr marL="68580" marR="68580" marT="34290" marB="34290"/>
                </a:tc>
                <a:tc>
                  <a:txBody>
                    <a:bodyPr/>
                    <a:lstStyle/>
                    <a:p>
                      <a:pPr algn="ctr"/>
                      <a:r>
                        <a:rPr lang="en-US" sz="1400" b="0" i="0" dirty="0" smtClean="0">
                          <a:latin typeface="Courier" charset="0"/>
                          <a:ea typeface="Courier" charset="0"/>
                          <a:cs typeface="Courier" charset="0"/>
                        </a:rPr>
                        <a:t>0</a:t>
                      </a:r>
                    </a:p>
                  </a:txBody>
                  <a:tcPr marL="68580" marR="68580" marT="34290" marB="34290"/>
                </a:tc>
              </a:tr>
              <a:tr h="285750">
                <a:tc>
                  <a:txBody>
                    <a:bodyPr/>
                    <a:lstStyle/>
                    <a:p>
                      <a:pPr algn="ctr"/>
                      <a:r>
                        <a:rPr lang="en-US" sz="1400" b="0" i="0" dirty="0" smtClean="0">
                          <a:latin typeface="Courier" charset="0"/>
                          <a:ea typeface="Courier" charset="0"/>
                          <a:cs typeface="Courier" charset="0"/>
                        </a:rPr>
                        <a:t>/2</a:t>
                      </a:r>
                      <a:r>
                        <a:rPr lang="en-US" sz="1400" b="0" i="0" baseline="0" dirty="0" smtClean="0">
                          <a:latin typeface="Courier" charset="0"/>
                          <a:ea typeface="Courier" charset="0"/>
                          <a:cs typeface="Courier" charset="0"/>
                        </a:rPr>
                        <a:t> =  9</a:t>
                      </a:r>
                      <a:endParaRPr lang="en-US" sz="1400" b="0" i="0" dirty="0" smtClean="0">
                        <a:latin typeface="Courier" charset="0"/>
                        <a:ea typeface="Courier" charset="0"/>
                        <a:cs typeface="Courier" charset="0"/>
                      </a:endParaRPr>
                    </a:p>
                  </a:txBody>
                  <a:tcPr marL="68580" marR="68580" marT="34290" marB="34290"/>
                </a:tc>
                <a:tc>
                  <a:txBody>
                    <a:bodyPr/>
                    <a:lstStyle/>
                    <a:p>
                      <a:pPr algn="ctr"/>
                      <a:r>
                        <a:rPr lang="en-US" sz="1400" b="0" i="0" dirty="0" smtClean="0">
                          <a:latin typeface="Courier" charset="0"/>
                          <a:ea typeface="Courier" charset="0"/>
                          <a:cs typeface="Courier" charset="0"/>
                        </a:rPr>
                        <a:t>1</a:t>
                      </a:r>
                    </a:p>
                  </a:txBody>
                  <a:tcPr marL="68580" marR="68580" marT="34290" marB="34290"/>
                </a:tc>
              </a:tr>
              <a:tr h="285750">
                <a:tc>
                  <a:txBody>
                    <a:bodyPr/>
                    <a:lstStyle/>
                    <a:p>
                      <a:pPr algn="ctr"/>
                      <a:r>
                        <a:rPr lang="en-US" sz="1400" b="0" i="0" dirty="0" smtClean="0">
                          <a:latin typeface="Courier" charset="0"/>
                          <a:ea typeface="Courier" charset="0"/>
                          <a:cs typeface="Courier" charset="0"/>
                        </a:rPr>
                        <a:t>/2 =  4</a:t>
                      </a:r>
                    </a:p>
                  </a:txBody>
                  <a:tcPr marL="68580" marR="68580" marT="34290" marB="34290"/>
                </a:tc>
                <a:tc>
                  <a:txBody>
                    <a:bodyPr/>
                    <a:lstStyle/>
                    <a:p>
                      <a:pPr algn="ctr"/>
                      <a:r>
                        <a:rPr lang="en-US" sz="1400" b="0" i="0" dirty="0" smtClean="0">
                          <a:latin typeface="Courier" charset="0"/>
                          <a:ea typeface="Courier" charset="0"/>
                          <a:cs typeface="Courier" charset="0"/>
                        </a:rPr>
                        <a:t>0</a:t>
                      </a:r>
                    </a:p>
                  </a:txBody>
                  <a:tcPr marL="68580" marR="68580" marT="34290" marB="34290"/>
                </a:tc>
              </a:tr>
              <a:tr h="285750">
                <a:tc>
                  <a:txBody>
                    <a:bodyPr/>
                    <a:lstStyle/>
                    <a:p>
                      <a:pPr algn="ctr"/>
                      <a:r>
                        <a:rPr lang="en-US" sz="1400" b="0" i="0" dirty="0" smtClean="0">
                          <a:latin typeface="Courier" charset="0"/>
                          <a:ea typeface="Courier" charset="0"/>
                          <a:cs typeface="Courier" charset="0"/>
                        </a:rPr>
                        <a:t>/2</a:t>
                      </a:r>
                      <a:r>
                        <a:rPr lang="en-US" sz="1400" b="0" i="0" baseline="0" dirty="0" smtClean="0">
                          <a:latin typeface="Courier" charset="0"/>
                          <a:ea typeface="Courier" charset="0"/>
                          <a:cs typeface="Courier" charset="0"/>
                        </a:rPr>
                        <a:t> =  2</a:t>
                      </a:r>
                      <a:endParaRPr lang="en-US" sz="1400" b="0" i="0" dirty="0" smtClean="0">
                        <a:latin typeface="Courier" charset="0"/>
                        <a:ea typeface="Courier" charset="0"/>
                        <a:cs typeface="Courier" charset="0"/>
                      </a:endParaRPr>
                    </a:p>
                  </a:txBody>
                  <a:tcPr marL="68580" marR="68580" marT="34290" marB="34290"/>
                </a:tc>
                <a:tc>
                  <a:txBody>
                    <a:bodyPr/>
                    <a:lstStyle/>
                    <a:p>
                      <a:pPr algn="ctr"/>
                      <a:r>
                        <a:rPr lang="en-US" sz="1400" b="0" i="0" dirty="0" smtClean="0">
                          <a:latin typeface="Courier" charset="0"/>
                          <a:ea typeface="Courier" charset="0"/>
                          <a:cs typeface="Courier" charset="0"/>
                        </a:rPr>
                        <a:t>0</a:t>
                      </a:r>
                    </a:p>
                  </a:txBody>
                  <a:tcPr marL="68580" marR="68580" marT="34290" marB="34290"/>
                </a:tc>
              </a:tr>
              <a:tr h="285750">
                <a:tc>
                  <a:txBody>
                    <a:bodyPr/>
                    <a:lstStyle/>
                    <a:p>
                      <a:pPr algn="ctr"/>
                      <a:r>
                        <a:rPr lang="en-US" sz="1400" b="0" i="0" dirty="0" smtClean="0">
                          <a:latin typeface="Courier" charset="0"/>
                          <a:ea typeface="Courier" charset="0"/>
                          <a:cs typeface="Courier" charset="0"/>
                        </a:rPr>
                        <a:t>/2</a:t>
                      </a:r>
                      <a:r>
                        <a:rPr lang="en-US" sz="1400" b="0" i="0" baseline="0" dirty="0" smtClean="0">
                          <a:latin typeface="Courier" charset="0"/>
                          <a:ea typeface="Courier" charset="0"/>
                          <a:cs typeface="Courier" charset="0"/>
                        </a:rPr>
                        <a:t> =  1</a:t>
                      </a:r>
                      <a:endParaRPr lang="en-US" sz="1400" b="0" i="0" dirty="0" smtClean="0">
                        <a:latin typeface="Courier" charset="0"/>
                        <a:ea typeface="Courier" charset="0"/>
                        <a:cs typeface="Courier" charset="0"/>
                      </a:endParaRPr>
                    </a:p>
                  </a:txBody>
                  <a:tcPr marL="68580" marR="68580" marT="34290" marB="34290"/>
                </a:tc>
                <a:tc>
                  <a:txBody>
                    <a:bodyPr/>
                    <a:lstStyle/>
                    <a:p>
                      <a:pPr algn="ctr"/>
                      <a:r>
                        <a:rPr lang="en-US" sz="1400" b="0" i="0" dirty="0" smtClean="0">
                          <a:latin typeface="Courier" charset="0"/>
                          <a:ea typeface="Courier" charset="0"/>
                          <a:cs typeface="Courier" charset="0"/>
                        </a:rPr>
                        <a:t>1</a:t>
                      </a:r>
                    </a:p>
                  </a:txBody>
                  <a:tcPr marL="68580" marR="68580" marT="34290" marB="34290">
                    <a:lnB w="38100" cap="flat" cmpd="sng" algn="ctr">
                      <a:solidFill>
                        <a:schemeClr val="tx1"/>
                      </a:solidFill>
                      <a:prstDash val="solid"/>
                      <a:round/>
                      <a:headEnd type="none" w="med" len="med"/>
                      <a:tailEnd type="none" w="med" len="med"/>
                    </a:lnB>
                  </a:tcPr>
                </a:tc>
              </a:tr>
              <a:tr h="28575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0" dirty="0" smtClean="0">
                          <a:latin typeface="Courier" charset="0"/>
                          <a:ea typeface="Courier" charset="0"/>
                          <a:cs typeface="Courier" charset="0"/>
                        </a:rPr>
                        <a:t>Collect </a:t>
                      </a:r>
                      <a:r>
                        <a:rPr lang="en-US" sz="1400" b="0" i="0" dirty="0" smtClean="0">
                          <a:latin typeface="Courier" charset="0"/>
                          <a:ea typeface="Courier" charset="0"/>
                          <a:cs typeface="Courier" charset="0"/>
                          <a:sym typeface="Wingdings"/>
                        </a:rPr>
                        <a:t></a:t>
                      </a:r>
                      <a:endParaRPr lang="en-US" sz="1400" b="0" i="0" dirty="0" smtClean="0">
                        <a:latin typeface="Courier" charset="0"/>
                        <a:ea typeface="Courier" charset="0"/>
                        <a:cs typeface="Courier" charset="0"/>
                      </a:endParaRPr>
                    </a:p>
                  </a:txBody>
                  <a:tcPr marL="68580" marR="68580" marT="34290" marB="34290"/>
                </a:tc>
                <a:tc>
                  <a:txBody>
                    <a:bodyPr/>
                    <a:lstStyle/>
                    <a:p>
                      <a:pPr algn="ctr"/>
                      <a:r>
                        <a:rPr lang="en-US" sz="1400" b="0" i="0" dirty="0" smtClean="0">
                          <a:latin typeface="Courier" charset="0"/>
                          <a:ea typeface="Courier" charset="0"/>
                          <a:cs typeface="Courier" charset="0"/>
                        </a:rPr>
                        <a:t>1001010</a:t>
                      </a:r>
                      <a:r>
                        <a:rPr lang="en-US" sz="1400" b="0" i="0" baseline="-25000" dirty="0" smtClean="0">
                          <a:latin typeface="Courier" charset="0"/>
                          <a:ea typeface="Courier" charset="0"/>
                          <a:cs typeface="Courier" charset="0"/>
                        </a:rPr>
                        <a:t>two</a:t>
                      </a:r>
                    </a:p>
                  </a:txBody>
                  <a:tcPr marL="68580" marR="68580" marT="34290" marB="34290">
                    <a:lnT w="381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9558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Hello World</a:t>
            </a:r>
            <a:endParaRPr lang="en-US" dirty="0"/>
          </a:p>
        </p:txBody>
      </p:sp>
      <p:sp>
        <p:nvSpPr>
          <p:cNvPr id="8" name="Text Placeholder 7"/>
          <p:cNvSpPr>
            <a:spLocks noGrp="1"/>
          </p:cNvSpPr>
          <p:nvPr>
            <p:ph type="body" idx="1"/>
          </p:nvPr>
        </p:nvSpPr>
        <p:spPr/>
        <p:txBody>
          <a:bodyPr/>
          <a:lstStyle/>
          <a:p>
            <a:r>
              <a:rPr lang="en-US" dirty="0" smtClean="0"/>
              <a:t>C</a:t>
            </a:r>
            <a:endParaRPr lang="en-US" dirty="0"/>
          </a:p>
        </p:txBody>
      </p:sp>
      <p:sp>
        <p:nvSpPr>
          <p:cNvPr id="10" name="Text Placeholder 9"/>
          <p:cNvSpPr>
            <a:spLocks noGrp="1"/>
          </p:cNvSpPr>
          <p:nvPr>
            <p:ph type="body" sz="quarter" idx="3"/>
          </p:nvPr>
        </p:nvSpPr>
        <p:spPr>
          <a:xfrm>
            <a:off x="222739" y="3058364"/>
            <a:ext cx="1508526" cy="437829"/>
          </a:xfrm>
        </p:spPr>
        <p:txBody>
          <a:bodyPr/>
          <a:lstStyle/>
          <a:p>
            <a:r>
              <a:rPr lang="en-US" dirty="0" smtClean="0"/>
              <a:t>Java</a:t>
            </a:r>
            <a:endParaRPr lang="en-US" dirty="0"/>
          </a:p>
        </p:txBody>
      </p:sp>
      <p:pic>
        <p:nvPicPr>
          <p:cNvPr id="13" name="Content Placeholder 12"/>
          <p:cNvPicPr>
            <a:picLocks noGrp="1" noChangeAspect="1"/>
          </p:cNvPicPr>
          <p:nvPr>
            <p:ph sz="quarter" idx="4"/>
          </p:nvPr>
        </p:nvPicPr>
        <p:blipFill>
          <a:blip r:embed="rId3"/>
          <a:stretch>
            <a:fillRect/>
          </a:stretch>
        </p:blipFill>
        <p:spPr>
          <a:xfrm>
            <a:off x="1348156" y="3222733"/>
            <a:ext cx="7217528" cy="1274564"/>
          </a:xfrm>
          <a:prstGeom prst="rect">
            <a:avLst/>
          </a:prstGeom>
        </p:spPr>
      </p:pic>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30</a:t>
            </a:fld>
            <a:endParaRPr lang="en-US"/>
          </a:p>
        </p:txBody>
      </p:sp>
      <p:pic>
        <p:nvPicPr>
          <p:cNvPr id="16" name="Content Placeholder 15"/>
          <p:cNvPicPr>
            <a:picLocks noGrp="1" noChangeAspect="1"/>
          </p:cNvPicPr>
          <p:nvPr>
            <p:ph sz="half" idx="2"/>
          </p:nvPr>
        </p:nvPicPr>
        <p:blipFill rotWithShape="1">
          <a:blip r:embed="rId4"/>
          <a:srcRect b="3811"/>
          <a:stretch/>
        </p:blipFill>
        <p:spPr>
          <a:xfrm>
            <a:off x="1348155" y="1197303"/>
            <a:ext cx="4796878" cy="1483086"/>
          </a:xfrm>
          <a:prstGeom prst="rect">
            <a:avLst/>
          </a:prstGeom>
        </p:spPr>
      </p:pic>
      <p:cxnSp>
        <p:nvCxnSpPr>
          <p:cNvPr id="3" name="Straight Connector 2"/>
          <p:cNvCxnSpPr/>
          <p:nvPr/>
        </p:nvCxnSpPr>
        <p:spPr>
          <a:xfrm>
            <a:off x="284815" y="2951560"/>
            <a:ext cx="84919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813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Compilation &amp; Running</a:t>
            </a:r>
            <a:endParaRPr lang="en-US" dirty="0"/>
          </a:p>
        </p:txBody>
      </p:sp>
      <p:sp>
        <p:nvSpPr>
          <p:cNvPr id="11" name="Content Placeholder 10"/>
          <p:cNvSpPr>
            <a:spLocks noGrp="1"/>
          </p:cNvSpPr>
          <p:nvPr>
            <p:ph idx="1"/>
          </p:nvPr>
        </p:nvSpPr>
        <p:spPr/>
        <p:txBody>
          <a:bodyPr/>
          <a:lstStyle/>
          <a:p>
            <a:pPr marL="0" indent="0">
              <a:buNone/>
            </a:pPr>
            <a:r>
              <a:rPr lang="de-DE" dirty="0">
                <a:latin typeface="Courier" charset="0"/>
                <a:ea typeface="Courier" charset="0"/>
                <a:cs typeface="Courier" charset="0"/>
              </a:rPr>
              <a:t>$ </a:t>
            </a:r>
            <a:r>
              <a:rPr lang="de-DE" dirty="0" err="1">
                <a:latin typeface="Courier" charset="0"/>
                <a:ea typeface="Courier" charset="0"/>
                <a:cs typeface="Courier" charset="0"/>
              </a:rPr>
              <a:t>gcc</a:t>
            </a:r>
            <a:r>
              <a:rPr lang="de-DE" dirty="0">
                <a:latin typeface="Courier" charset="0"/>
                <a:ea typeface="Courier" charset="0"/>
                <a:cs typeface="Courier" charset="0"/>
              </a:rPr>
              <a:t> </a:t>
            </a:r>
            <a:r>
              <a:rPr lang="de-DE" dirty="0" err="1" smtClean="0">
                <a:latin typeface="Courier" charset="0"/>
                <a:ea typeface="Courier" charset="0"/>
                <a:cs typeface="Courier" charset="0"/>
              </a:rPr>
              <a:t>HelloWorld.c</a:t>
            </a:r>
            <a:r>
              <a:rPr lang="de-DE" dirty="0" smtClean="0">
                <a:latin typeface="Courier" charset="0"/>
                <a:ea typeface="Courier" charset="0"/>
                <a:cs typeface="Courier" charset="0"/>
              </a:rPr>
              <a:t>              </a:t>
            </a:r>
          </a:p>
          <a:p>
            <a:pPr marL="0" indent="0">
              <a:buNone/>
            </a:pPr>
            <a:r>
              <a:rPr lang="de-DE" dirty="0" smtClean="0">
                <a:latin typeface="Courier" charset="0"/>
                <a:ea typeface="Courier" charset="0"/>
                <a:cs typeface="Courier" charset="0"/>
              </a:rPr>
              <a:t>$ ./</a:t>
            </a:r>
            <a:r>
              <a:rPr lang="de-DE" dirty="0" err="1" smtClean="0">
                <a:latin typeface="Courier" charset="0"/>
                <a:ea typeface="Courier" charset="0"/>
                <a:cs typeface="Courier" charset="0"/>
              </a:rPr>
              <a:t>a.out</a:t>
            </a:r>
            <a:endParaRPr lang="de-DE" dirty="0" smtClean="0">
              <a:latin typeface="Courier" charset="0"/>
              <a:ea typeface="Courier" charset="0"/>
              <a:cs typeface="Courier" charset="0"/>
            </a:endParaRPr>
          </a:p>
          <a:p>
            <a:pPr marL="0" indent="0">
              <a:buNone/>
            </a:pPr>
            <a:r>
              <a:rPr lang="de-DE" dirty="0" err="1" smtClean="0">
                <a:latin typeface="Courier" charset="0"/>
                <a:ea typeface="Courier" charset="0"/>
                <a:cs typeface="Courier" charset="0"/>
              </a:rPr>
              <a:t>Hello</a:t>
            </a:r>
            <a:r>
              <a:rPr lang="de-DE" dirty="0" smtClean="0">
                <a:latin typeface="Courier" charset="0"/>
                <a:ea typeface="Courier" charset="0"/>
                <a:cs typeface="Courier" charset="0"/>
              </a:rPr>
              <a:t> </a:t>
            </a:r>
            <a:r>
              <a:rPr lang="de-DE" dirty="0">
                <a:latin typeface="Courier" charset="0"/>
                <a:ea typeface="Courier" charset="0"/>
                <a:cs typeface="Courier" charset="0"/>
              </a:rPr>
              <a:t>World</a:t>
            </a:r>
            <a:r>
              <a:rPr lang="de-DE" dirty="0" smtClean="0">
                <a:latin typeface="Courier" charset="0"/>
                <a:ea typeface="Courier" charset="0"/>
                <a:cs typeface="Courier" charset="0"/>
              </a:rPr>
              <a:t>!</a:t>
            </a:r>
          </a:p>
          <a:p>
            <a:pPr marL="0" indent="0">
              <a:buNone/>
            </a:pPr>
            <a:r>
              <a:rPr lang="de-DE" dirty="0" smtClean="0">
                <a:latin typeface="Courier" charset="0"/>
                <a:ea typeface="Courier" charset="0"/>
                <a:cs typeface="Courier" charset="0"/>
              </a:rPr>
              <a:t>$</a:t>
            </a:r>
            <a:endParaRPr lang="en-US" dirty="0">
              <a:latin typeface="Courier" charset="0"/>
              <a:ea typeface="Courier" charset="0"/>
              <a:cs typeface="Courier" charset="0"/>
            </a:endParaRPr>
          </a:p>
        </p:txBody>
      </p:sp>
      <p:sp>
        <p:nvSpPr>
          <p:cNvPr id="7" name="Date Placeholder 6"/>
          <p:cNvSpPr>
            <a:spLocks noGrp="1"/>
          </p:cNvSpPr>
          <p:nvPr>
            <p:ph type="dt" sz="half" idx="10"/>
          </p:nvPr>
        </p:nvSpPr>
        <p:spPr/>
        <p:txBody>
          <a:bodyPr/>
          <a:lstStyle/>
          <a:p>
            <a:r>
              <a:rPr lang="en-US" smtClean="0"/>
              <a:t>CS 61c</a:t>
            </a:r>
            <a:endParaRPr lang="en-US"/>
          </a:p>
        </p:txBody>
      </p:sp>
      <p:sp>
        <p:nvSpPr>
          <p:cNvPr id="8" name="Footer Placeholder 7"/>
          <p:cNvSpPr>
            <a:spLocks noGrp="1"/>
          </p:cNvSpPr>
          <p:nvPr>
            <p:ph type="ftr" sz="quarter" idx="11"/>
          </p:nvPr>
        </p:nvSpPr>
        <p:spPr/>
        <p:txBody>
          <a:bodyPr/>
          <a:lstStyle/>
          <a:p>
            <a:r>
              <a:rPr lang="en-US" smtClean="0"/>
              <a:t>Lecture 2: C Programming Language</a:t>
            </a:r>
            <a:endParaRPr lang="en-US"/>
          </a:p>
        </p:txBody>
      </p:sp>
      <p:sp>
        <p:nvSpPr>
          <p:cNvPr id="9" name="Slide Number Placeholder 8"/>
          <p:cNvSpPr>
            <a:spLocks noGrp="1"/>
          </p:cNvSpPr>
          <p:nvPr>
            <p:ph type="sldNum" sz="quarter" idx="12"/>
          </p:nvPr>
        </p:nvSpPr>
        <p:spPr/>
        <p:txBody>
          <a:bodyPr/>
          <a:lstStyle/>
          <a:p>
            <a:fld id="{3FF131CF-B26C-E347-9AC9-78212C099DD5}" type="slidenum">
              <a:rPr lang="en-US" smtClean="0"/>
              <a:t>31</a:t>
            </a:fld>
            <a:endParaRPr lang="en-US"/>
          </a:p>
        </p:txBody>
      </p:sp>
    </p:spTree>
    <p:extLst>
      <p:ext uri="{BB962C8B-B14F-4D97-AF65-F5344CB8AC3E}">
        <p14:creationId xmlns:p14="http://schemas.microsoft.com/office/powerpoint/2010/main" val="1156970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8229600" cy="857250"/>
          </a:xfrm>
        </p:spPr>
        <p:txBody>
          <a:bodyPr>
            <a:normAutofit fontScale="90000"/>
          </a:bodyPr>
          <a:lstStyle/>
          <a:p>
            <a:r>
              <a:rPr lang="en-US" dirty="0" smtClean="0"/>
              <a:t>C Compilation Simplified Overview</a:t>
            </a:r>
            <a:br>
              <a:rPr lang="en-US" dirty="0" smtClean="0"/>
            </a:br>
            <a:r>
              <a:rPr lang="en-US" sz="2700" dirty="0"/>
              <a:t>(more later in course)</a:t>
            </a:r>
          </a:p>
        </p:txBody>
      </p:sp>
      <p:sp>
        <p:nvSpPr>
          <p:cNvPr id="4" name="Slide Number Placeholder 3"/>
          <p:cNvSpPr>
            <a:spLocks noGrp="1"/>
          </p:cNvSpPr>
          <p:nvPr>
            <p:ph type="sldNum" sz="quarter" idx="12"/>
          </p:nvPr>
        </p:nvSpPr>
        <p:spPr/>
        <p:txBody>
          <a:bodyPr/>
          <a:lstStyle/>
          <a:p>
            <a:fld id="{3CC63E4C-4642-794D-A2FD-70F6B81535F5}" type="slidenum">
              <a:rPr lang="en-US" smtClean="0"/>
              <a:pPr/>
              <a:t>32</a:t>
            </a:fld>
            <a:endParaRPr lang="en-US"/>
          </a:p>
        </p:txBody>
      </p:sp>
      <p:sp>
        <p:nvSpPr>
          <p:cNvPr id="5" name="Folded Corner 4"/>
          <p:cNvSpPr/>
          <p:nvPr/>
        </p:nvSpPr>
        <p:spPr>
          <a:xfrm>
            <a:off x="304801" y="971551"/>
            <a:ext cx="1878632" cy="514350"/>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3200" dirty="0" err="1">
                <a:solidFill>
                  <a:schemeClr val="tx1"/>
                </a:solidFill>
              </a:rPr>
              <a:t>foo.c</a:t>
            </a:r>
            <a:endParaRPr lang="en-US" sz="3200" dirty="0">
              <a:solidFill>
                <a:schemeClr val="tx1"/>
              </a:solidFill>
            </a:endParaRPr>
          </a:p>
        </p:txBody>
      </p:sp>
      <p:sp>
        <p:nvSpPr>
          <p:cNvPr id="6" name="Folded Corner 5"/>
          <p:cNvSpPr/>
          <p:nvPr/>
        </p:nvSpPr>
        <p:spPr>
          <a:xfrm>
            <a:off x="2667002" y="971554"/>
            <a:ext cx="2011647" cy="533906"/>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3200" dirty="0" err="1">
                <a:solidFill>
                  <a:schemeClr val="tx1"/>
                </a:solidFill>
              </a:rPr>
              <a:t>bar.c</a:t>
            </a:r>
            <a:endParaRPr lang="en-US" sz="3200" dirty="0">
              <a:solidFill>
                <a:schemeClr val="tx1"/>
              </a:solidFill>
            </a:endParaRPr>
          </a:p>
        </p:txBody>
      </p:sp>
      <p:sp>
        <p:nvSpPr>
          <p:cNvPr id="7" name="Oval 6"/>
          <p:cNvSpPr/>
          <p:nvPr/>
        </p:nvSpPr>
        <p:spPr>
          <a:xfrm>
            <a:off x="273425" y="1778375"/>
            <a:ext cx="1966831" cy="628365"/>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2400" dirty="0">
                <a:solidFill>
                  <a:srgbClr val="000000"/>
                </a:solidFill>
              </a:rPr>
              <a:t>Compiler</a:t>
            </a:r>
          </a:p>
        </p:txBody>
      </p:sp>
      <p:sp>
        <p:nvSpPr>
          <p:cNvPr id="8" name="Oval 7"/>
          <p:cNvSpPr/>
          <p:nvPr/>
        </p:nvSpPr>
        <p:spPr>
          <a:xfrm>
            <a:off x="2590805" y="1771652"/>
            <a:ext cx="2087847" cy="628365"/>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2400" dirty="0">
                <a:solidFill>
                  <a:srgbClr val="000000"/>
                </a:solidFill>
              </a:rPr>
              <a:t>Compiler</a:t>
            </a:r>
          </a:p>
        </p:txBody>
      </p:sp>
      <p:cxnSp>
        <p:nvCxnSpPr>
          <p:cNvPr id="10" name="Straight Arrow Connector 9"/>
          <p:cNvCxnSpPr>
            <a:stCxn id="5" idx="2"/>
            <a:endCxn id="7" idx="0"/>
          </p:cNvCxnSpPr>
          <p:nvPr/>
        </p:nvCxnSpPr>
        <p:spPr>
          <a:xfrm>
            <a:off x="1244116" y="1485906"/>
            <a:ext cx="12716" cy="2924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a:endCxn id="8" idx="0"/>
          </p:cNvCxnSpPr>
          <p:nvPr/>
        </p:nvCxnSpPr>
        <p:spPr>
          <a:xfrm flipH="1">
            <a:off x="3634733" y="1505460"/>
            <a:ext cx="38099" cy="26619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Folded Corner 17"/>
          <p:cNvSpPr/>
          <p:nvPr/>
        </p:nvSpPr>
        <p:spPr>
          <a:xfrm>
            <a:off x="457201" y="2628902"/>
            <a:ext cx="1878632" cy="533907"/>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3200" dirty="0" err="1">
                <a:solidFill>
                  <a:schemeClr val="tx1"/>
                </a:solidFill>
              </a:rPr>
              <a:t>foo.o</a:t>
            </a:r>
            <a:endParaRPr lang="en-US" sz="3200" dirty="0">
              <a:solidFill>
                <a:schemeClr val="tx1"/>
              </a:solidFill>
            </a:endParaRPr>
          </a:p>
        </p:txBody>
      </p:sp>
      <p:sp>
        <p:nvSpPr>
          <p:cNvPr id="19" name="Folded Corner 18"/>
          <p:cNvSpPr/>
          <p:nvPr/>
        </p:nvSpPr>
        <p:spPr>
          <a:xfrm>
            <a:off x="2819401" y="2628902"/>
            <a:ext cx="1878632" cy="533907"/>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3200" dirty="0" err="1">
                <a:solidFill>
                  <a:schemeClr val="tx1"/>
                </a:solidFill>
              </a:rPr>
              <a:t>bar.o</a:t>
            </a:r>
            <a:endParaRPr lang="en-US" sz="3200" dirty="0">
              <a:solidFill>
                <a:schemeClr val="tx1"/>
              </a:solidFill>
            </a:endParaRPr>
          </a:p>
        </p:txBody>
      </p:sp>
      <p:cxnSp>
        <p:nvCxnSpPr>
          <p:cNvPr id="20" name="Straight Arrow Connector 19"/>
          <p:cNvCxnSpPr>
            <a:stCxn id="7" idx="4"/>
            <a:endCxn id="18" idx="0"/>
          </p:cNvCxnSpPr>
          <p:nvPr/>
        </p:nvCxnSpPr>
        <p:spPr>
          <a:xfrm>
            <a:off x="1256832" y="2406745"/>
            <a:ext cx="139684" cy="2221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8" idx="4"/>
            <a:endCxn id="19" idx="0"/>
          </p:cNvCxnSpPr>
          <p:nvPr/>
        </p:nvCxnSpPr>
        <p:spPr>
          <a:xfrm>
            <a:off x="3634726" y="2400017"/>
            <a:ext cx="123992" cy="22888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1524005" y="3371852"/>
            <a:ext cx="2087847" cy="628365"/>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2400" dirty="0">
                <a:solidFill>
                  <a:srgbClr val="000000"/>
                </a:solidFill>
              </a:rPr>
              <a:t>Linker</a:t>
            </a:r>
          </a:p>
        </p:txBody>
      </p:sp>
      <p:cxnSp>
        <p:nvCxnSpPr>
          <p:cNvPr id="39" name="Straight Arrow Connector 38"/>
          <p:cNvCxnSpPr>
            <a:stCxn id="18" idx="2"/>
            <a:endCxn id="29" idx="1"/>
          </p:cNvCxnSpPr>
          <p:nvPr/>
        </p:nvCxnSpPr>
        <p:spPr>
          <a:xfrm>
            <a:off x="1396516" y="3162808"/>
            <a:ext cx="433242" cy="30106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9" idx="2"/>
            <a:endCxn id="29" idx="7"/>
          </p:cNvCxnSpPr>
          <p:nvPr/>
        </p:nvCxnSpPr>
        <p:spPr>
          <a:xfrm flipH="1">
            <a:off x="3306098" y="3162808"/>
            <a:ext cx="452627" cy="30106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5" name="Folded Corner 44"/>
          <p:cNvSpPr/>
          <p:nvPr/>
        </p:nvSpPr>
        <p:spPr>
          <a:xfrm>
            <a:off x="4114801" y="3371852"/>
            <a:ext cx="1878632" cy="533907"/>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3200" dirty="0" err="1">
                <a:solidFill>
                  <a:schemeClr val="tx1"/>
                </a:solidFill>
              </a:rPr>
              <a:t>lib.o</a:t>
            </a:r>
            <a:endParaRPr lang="en-US" sz="3200" dirty="0">
              <a:solidFill>
                <a:schemeClr val="tx1"/>
              </a:solidFill>
            </a:endParaRPr>
          </a:p>
        </p:txBody>
      </p:sp>
      <p:cxnSp>
        <p:nvCxnSpPr>
          <p:cNvPr id="46" name="Straight Arrow Connector 45"/>
          <p:cNvCxnSpPr>
            <a:stCxn id="45" idx="1"/>
            <a:endCxn id="29" idx="6"/>
          </p:cNvCxnSpPr>
          <p:nvPr/>
        </p:nvCxnSpPr>
        <p:spPr>
          <a:xfrm flipH="1">
            <a:off x="3611852" y="3638804"/>
            <a:ext cx="502953" cy="4722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9" name="Folded Corner 48"/>
          <p:cNvSpPr/>
          <p:nvPr/>
        </p:nvSpPr>
        <p:spPr>
          <a:xfrm>
            <a:off x="1600201" y="4229100"/>
            <a:ext cx="1878632" cy="628650"/>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3200" dirty="0" err="1">
                <a:solidFill>
                  <a:schemeClr val="tx1"/>
                </a:solidFill>
              </a:rPr>
              <a:t>a.out</a:t>
            </a:r>
            <a:endParaRPr lang="en-US" sz="3200" dirty="0">
              <a:solidFill>
                <a:schemeClr val="tx1"/>
              </a:solidFill>
            </a:endParaRPr>
          </a:p>
        </p:txBody>
      </p:sp>
      <p:cxnSp>
        <p:nvCxnSpPr>
          <p:cNvPr id="72" name="Straight Arrow Connector 71"/>
          <p:cNvCxnSpPr>
            <a:stCxn id="29" idx="4"/>
            <a:endCxn id="49" idx="0"/>
          </p:cNvCxnSpPr>
          <p:nvPr/>
        </p:nvCxnSpPr>
        <p:spPr>
          <a:xfrm flipH="1">
            <a:off x="2539516" y="4000216"/>
            <a:ext cx="28408" cy="22888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4953000" y="1028709"/>
            <a:ext cx="2618538" cy="461665"/>
          </a:xfrm>
          <a:prstGeom prst="rect">
            <a:avLst/>
          </a:prstGeom>
          <a:noFill/>
        </p:spPr>
        <p:txBody>
          <a:bodyPr wrap="none" lIns="91428" tIns="45714" rIns="91428" bIns="45714" rtlCol="0">
            <a:spAutoFit/>
          </a:bodyPr>
          <a:lstStyle/>
          <a:p>
            <a:r>
              <a:rPr lang="en-US" sz="2400" i="1" dirty="0"/>
              <a:t>C source files (text)</a:t>
            </a:r>
          </a:p>
        </p:txBody>
      </p:sp>
      <p:sp>
        <p:nvSpPr>
          <p:cNvPr id="81" name="TextBox 80"/>
          <p:cNvSpPr txBox="1"/>
          <p:nvPr/>
        </p:nvSpPr>
        <p:spPr>
          <a:xfrm>
            <a:off x="4876801" y="2743209"/>
            <a:ext cx="3410822" cy="461665"/>
          </a:xfrm>
          <a:prstGeom prst="rect">
            <a:avLst/>
          </a:prstGeom>
          <a:noFill/>
        </p:spPr>
        <p:txBody>
          <a:bodyPr wrap="none" lIns="91428" tIns="45714" rIns="91428" bIns="45714" rtlCol="0">
            <a:spAutoFit/>
          </a:bodyPr>
          <a:lstStyle/>
          <a:p>
            <a:r>
              <a:rPr lang="en-US" sz="2400" i="1" dirty="0"/>
              <a:t>Machine code object files</a:t>
            </a:r>
          </a:p>
        </p:txBody>
      </p:sp>
      <p:sp>
        <p:nvSpPr>
          <p:cNvPr id="82" name="TextBox 81"/>
          <p:cNvSpPr txBox="1"/>
          <p:nvPr/>
        </p:nvSpPr>
        <p:spPr>
          <a:xfrm>
            <a:off x="6096001" y="3371854"/>
            <a:ext cx="2267822" cy="830997"/>
          </a:xfrm>
          <a:prstGeom prst="rect">
            <a:avLst/>
          </a:prstGeom>
          <a:noFill/>
        </p:spPr>
        <p:txBody>
          <a:bodyPr wrap="square" lIns="91428" tIns="45714" rIns="91428" bIns="45714" rtlCol="0">
            <a:spAutoFit/>
          </a:bodyPr>
          <a:lstStyle/>
          <a:p>
            <a:r>
              <a:rPr lang="en-US" sz="2400" i="1" dirty="0"/>
              <a:t>Pre-built object file libraries</a:t>
            </a:r>
          </a:p>
        </p:txBody>
      </p:sp>
      <p:sp>
        <p:nvSpPr>
          <p:cNvPr id="83" name="TextBox 82"/>
          <p:cNvSpPr txBox="1"/>
          <p:nvPr/>
        </p:nvSpPr>
        <p:spPr>
          <a:xfrm>
            <a:off x="3810009" y="4343409"/>
            <a:ext cx="3873839" cy="461665"/>
          </a:xfrm>
          <a:prstGeom prst="rect">
            <a:avLst/>
          </a:prstGeom>
          <a:noFill/>
        </p:spPr>
        <p:txBody>
          <a:bodyPr wrap="none" lIns="91428" tIns="45714" rIns="91428" bIns="45714" rtlCol="0">
            <a:spAutoFit/>
          </a:bodyPr>
          <a:lstStyle/>
          <a:p>
            <a:r>
              <a:rPr lang="en-US" sz="2400" i="1" dirty="0"/>
              <a:t>Machine code executable file</a:t>
            </a:r>
          </a:p>
        </p:txBody>
      </p:sp>
      <p:sp>
        <p:nvSpPr>
          <p:cNvPr id="84" name="TextBox 83"/>
          <p:cNvSpPr txBox="1"/>
          <p:nvPr/>
        </p:nvSpPr>
        <p:spPr>
          <a:xfrm>
            <a:off x="5029200" y="1828805"/>
            <a:ext cx="3657600" cy="830997"/>
          </a:xfrm>
          <a:prstGeom prst="rect">
            <a:avLst/>
          </a:prstGeom>
          <a:noFill/>
        </p:spPr>
        <p:txBody>
          <a:bodyPr wrap="square" lIns="91428" tIns="45714" rIns="91428" bIns="45714" rtlCol="0">
            <a:spAutoFit/>
          </a:bodyPr>
          <a:lstStyle/>
          <a:p>
            <a:r>
              <a:rPr lang="en-US" sz="2400" i="1" dirty="0"/>
              <a:t>Compiler/assembler combined here</a:t>
            </a:r>
          </a:p>
        </p:txBody>
      </p:sp>
      <p:sp>
        <p:nvSpPr>
          <p:cNvPr id="3" name="Date Placeholder 2"/>
          <p:cNvSpPr>
            <a:spLocks noGrp="1"/>
          </p:cNvSpPr>
          <p:nvPr>
            <p:ph type="dt" sz="half" idx="10"/>
          </p:nvPr>
        </p:nvSpPr>
        <p:spPr/>
        <p:txBody>
          <a:bodyPr/>
          <a:lstStyle/>
          <a:p>
            <a:r>
              <a:rPr lang="en-US" smtClean="0"/>
              <a:t>CS 61c</a:t>
            </a:r>
            <a:endParaRPr lang="en-US"/>
          </a:p>
        </p:txBody>
      </p:sp>
      <p:sp>
        <p:nvSpPr>
          <p:cNvPr id="9" name="Footer Placeholder 8"/>
          <p:cNvSpPr>
            <a:spLocks noGrp="1"/>
          </p:cNvSpPr>
          <p:nvPr>
            <p:ph type="ftr" sz="quarter" idx="11"/>
          </p:nvPr>
        </p:nvSpPr>
        <p:spPr/>
        <p:txBody>
          <a:bodyPr/>
          <a:lstStyle/>
          <a:p>
            <a:r>
              <a:rPr lang="en-US" smtClean="0"/>
              <a:t>Lecture 2: C Programming Language</a:t>
            </a:r>
            <a:endParaRPr lang="en-US"/>
          </a:p>
        </p:txBody>
      </p:sp>
    </p:spTree>
    <p:extLst>
      <p:ext uri="{BB962C8B-B14F-4D97-AF65-F5344CB8AC3E}">
        <p14:creationId xmlns:p14="http://schemas.microsoft.com/office/powerpoint/2010/main" val="83286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Compilation versus Interpretation</a:t>
            </a:r>
            <a:endParaRPr lang="en-US" dirty="0"/>
          </a:p>
        </p:txBody>
      </p:sp>
      <p:sp>
        <p:nvSpPr>
          <p:cNvPr id="8" name="Text Placeholder 7"/>
          <p:cNvSpPr>
            <a:spLocks noGrp="1"/>
          </p:cNvSpPr>
          <p:nvPr>
            <p:ph type="body" idx="1"/>
          </p:nvPr>
        </p:nvSpPr>
        <p:spPr/>
        <p:txBody>
          <a:bodyPr/>
          <a:lstStyle/>
          <a:p>
            <a:r>
              <a:rPr lang="en-US" dirty="0" smtClean="0"/>
              <a:t>C (compiled)</a:t>
            </a:r>
            <a:endParaRPr lang="en-US" dirty="0"/>
          </a:p>
        </p:txBody>
      </p:sp>
      <p:sp>
        <p:nvSpPr>
          <p:cNvPr id="9" name="Content Placeholder 8"/>
          <p:cNvSpPr>
            <a:spLocks noGrp="1"/>
          </p:cNvSpPr>
          <p:nvPr>
            <p:ph sz="half" idx="2"/>
          </p:nvPr>
        </p:nvSpPr>
        <p:spPr/>
        <p:txBody>
          <a:bodyPr/>
          <a:lstStyle/>
          <a:p>
            <a:r>
              <a:rPr lang="en-US" dirty="0" smtClean="0"/>
              <a:t>Compiler (&amp; linker) translates source into machine language</a:t>
            </a:r>
          </a:p>
          <a:p>
            <a:r>
              <a:rPr lang="en-US" dirty="0" smtClean="0"/>
              <a:t>Machine language program is loaded by OS and directly executed by the hardware</a:t>
            </a:r>
            <a:endParaRPr lang="en-US" dirty="0"/>
          </a:p>
        </p:txBody>
      </p:sp>
      <p:sp>
        <p:nvSpPr>
          <p:cNvPr id="10" name="Text Placeholder 9"/>
          <p:cNvSpPr>
            <a:spLocks noGrp="1"/>
          </p:cNvSpPr>
          <p:nvPr>
            <p:ph type="body" sz="quarter" idx="3"/>
          </p:nvPr>
        </p:nvSpPr>
        <p:spPr/>
        <p:txBody>
          <a:bodyPr/>
          <a:lstStyle/>
          <a:p>
            <a:r>
              <a:rPr lang="en-US" dirty="0" smtClean="0"/>
              <a:t>Python (interpreted)</a:t>
            </a:r>
            <a:endParaRPr lang="en-US" dirty="0"/>
          </a:p>
        </p:txBody>
      </p:sp>
      <p:sp>
        <p:nvSpPr>
          <p:cNvPr id="11" name="Content Placeholder 10"/>
          <p:cNvSpPr>
            <a:spLocks noGrp="1"/>
          </p:cNvSpPr>
          <p:nvPr>
            <p:ph sz="quarter" idx="4"/>
          </p:nvPr>
        </p:nvSpPr>
        <p:spPr/>
        <p:txBody>
          <a:bodyPr>
            <a:normAutofit fontScale="92500" lnSpcReduction="20000"/>
          </a:bodyPr>
          <a:lstStyle/>
          <a:p>
            <a:r>
              <a:rPr lang="en-US" dirty="0" smtClean="0"/>
              <a:t>Interpreter is written in some high-level language (e.g. C) and translated into machine language</a:t>
            </a:r>
          </a:p>
          <a:p>
            <a:r>
              <a:rPr lang="en-US" dirty="0" smtClean="0"/>
              <a:t>Loaded by OS and directly executed by processor</a:t>
            </a:r>
          </a:p>
          <a:p>
            <a:r>
              <a:rPr lang="en-US" dirty="0" smtClean="0"/>
              <a:t>Interpreter reads source code </a:t>
            </a:r>
            <a:r>
              <a:rPr lang="en-US" dirty="0"/>
              <a:t>(e.g. </a:t>
            </a:r>
            <a:r>
              <a:rPr lang="en-US" dirty="0" smtClean="0"/>
              <a:t>Python</a:t>
            </a:r>
            <a:r>
              <a:rPr lang="en-US" dirty="0"/>
              <a:t>) </a:t>
            </a:r>
            <a:r>
              <a:rPr lang="en-US" dirty="0" smtClean="0"/>
              <a:t>and “interprets” it</a:t>
            </a:r>
            <a:endParaRPr lang="en-US" dirty="0"/>
          </a:p>
        </p:txBody>
      </p:sp>
      <p:sp>
        <p:nvSpPr>
          <p:cNvPr id="3" name="Date Placeholder 2"/>
          <p:cNvSpPr>
            <a:spLocks noGrp="1"/>
          </p:cNvSpPr>
          <p:nvPr>
            <p:ph type="dt" sz="half" idx="10"/>
          </p:nvPr>
        </p:nvSpPr>
        <p:spPr/>
        <p:txBody>
          <a:bodyPr/>
          <a:lstStyle/>
          <a:p>
            <a:r>
              <a:rPr lang="en-US" smtClean="0"/>
              <a:t>CS 61c</a:t>
            </a:r>
            <a:endParaRPr lang="en-US"/>
          </a:p>
        </p:txBody>
      </p:sp>
      <p:sp>
        <p:nvSpPr>
          <p:cNvPr id="4" name="Footer Placeholder 3"/>
          <p:cNvSpPr>
            <a:spLocks noGrp="1"/>
          </p:cNvSpPr>
          <p:nvPr>
            <p:ph type="ftr" sz="quarter" idx="11"/>
          </p:nvPr>
        </p:nvSpPr>
        <p:spPr/>
        <p:txBody>
          <a:bodyPr/>
          <a:lstStyle/>
          <a:p>
            <a:r>
              <a:rPr lang="en-US" smtClean="0"/>
              <a:t>Lecture 2: C Programming Language</a:t>
            </a:r>
            <a:endParaRPr lang="en-US"/>
          </a:p>
        </p:txBody>
      </p:sp>
      <p:sp>
        <p:nvSpPr>
          <p:cNvPr id="5" name="Slide Number Placeholder 4"/>
          <p:cNvSpPr>
            <a:spLocks noGrp="1"/>
          </p:cNvSpPr>
          <p:nvPr>
            <p:ph type="sldNum" sz="quarter" idx="12"/>
          </p:nvPr>
        </p:nvSpPr>
        <p:spPr/>
        <p:txBody>
          <a:bodyPr/>
          <a:lstStyle/>
          <a:p>
            <a:fld id="{3FF131CF-B26C-E347-9AC9-78212C099DD5}" type="slidenum">
              <a:rPr lang="en-US" smtClean="0"/>
              <a:t>33</a:t>
            </a:fld>
            <a:endParaRPr lang="en-US"/>
          </a:p>
        </p:txBody>
      </p:sp>
    </p:spTree>
    <p:extLst>
      <p:ext uri="{BB962C8B-B14F-4D97-AF65-F5344CB8AC3E}">
        <p14:creationId xmlns:p14="http://schemas.microsoft.com/office/powerpoint/2010/main" val="640487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Java “Byte Code”</a:t>
            </a:r>
            <a:endParaRPr lang="en-US" dirty="0"/>
          </a:p>
        </p:txBody>
      </p:sp>
      <p:sp>
        <p:nvSpPr>
          <p:cNvPr id="10" name="Content Placeholder 9"/>
          <p:cNvSpPr>
            <a:spLocks noGrp="1"/>
          </p:cNvSpPr>
          <p:nvPr>
            <p:ph idx="1"/>
          </p:nvPr>
        </p:nvSpPr>
        <p:spPr/>
        <p:txBody>
          <a:bodyPr>
            <a:normAutofit lnSpcReduction="10000"/>
          </a:bodyPr>
          <a:lstStyle/>
          <a:p>
            <a:r>
              <a:rPr lang="en-US" dirty="0" smtClean="0"/>
              <a:t>Java compiler (</a:t>
            </a:r>
            <a:r>
              <a:rPr lang="en-US" dirty="0" err="1" smtClean="0"/>
              <a:t>javac</a:t>
            </a:r>
            <a:r>
              <a:rPr lang="en-US" dirty="0" smtClean="0"/>
              <a:t>) translates source to “byte code”</a:t>
            </a:r>
          </a:p>
          <a:p>
            <a:r>
              <a:rPr lang="en-US" dirty="0" smtClean="0"/>
              <a:t>“Byte code” is a particular assembly language</a:t>
            </a:r>
          </a:p>
          <a:p>
            <a:pPr lvl="1"/>
            <a:r>
              <a:rPr lang="en-US" dirty="0"/>
              <a:t>J</a:t>
            </a:r>
            <a:r>
              <a:rPr lang="en-US" dirty="0" smtClean="0"/>
              <a:t>ust like i86, RISC-V, ARM, </a:t>
            </a:r>
            <a:r>
              <a:rPr lang="is-IS" dirty="0" smtClean="0"/>
              <a:t>…</a:t>
            </a:r>
          </a:p>
          <a:p>
            <a:pPr lvl="1"/>
            <a:r>
              <a:rPr lang="en-US" dirty="0" smtClean="0"/>
              <a:t>Can be directly executed by appropriate machine</a:t>
            </a:r>
          </a:p>
          <a:p>
            <a:pPr lvl="2"/>
            <a:r>
              <a:rPr lang="en-US" dirty="0" smtClean="0"/>
              <a:t>implementations exist(</a:t>
            </a:r>
            <a:r>
              <a:rPr lang="en-US" dirty="0" err="1" smtClean="0"/>
              <a:t>ed</a:t>
            </a:r>
            <a:r>
              <a:rPr lang="en-US" dirty="0" smtClean="0"/>
              <a:t>), not commercially successful</a:t>
            </a:r>
          </a:p>
          <a:p>
            <a:pPr lvl="1"/>
            <a:r>
              <a:rPr lang="en-US" dirty="0" smtClean="0"/>
              <a:t>More typically, “byte code” is</a:t>
            </a:r>
          </a:p>
          <a:p>
            <a:pPr lvl="2"/>
            <a:r>
              <a:rPr lang="en-US" dirty="0" smtClean="0"/>
              <a:t>interpreted on target machine (e.g. i86) by java program</a:t>
            </a:r>
          </a:p>
          <a:p>
            <a:pPr lvl="2"/>
            <a:r>
              <a:rPr lang="en-US" dirty="0" smtClean="0"/>
              <a:t>compiled to target machine code (e.g. by JIT)</a:t>
            </a:r>
          </a:p>
          <a:p>
            <a:pPr lvl="1"/>
            <a:r>
              <a:rPr lang="en-US" dirty="0" smtClean="0"/>
              <a:t>Program runs on any computer with a “byte code” interpreter (more or less)</a:t>
            </a:r>
          </a:p>
        </p:txBody>
      </p:sp>
      <p:sp>
        <p:nvSpPr>
          <p:cNvPr id="7" name="Date Placeholder 6"/>
          <p:cNvSpPr>
            <a:spLocks noGrp="1"/>
          </p:cNvSpPr>
          <p:nvPr>
            <p:ph type="dt" sz="half" idx="10"/>
          </p:nvPr>
        </p:nvSpPr>
        <p:spPr/>
        <p:txBody>
          <a:bodyPr/>
          <a:lstStyle/>
          <a:p>
            <a:r>
              <a:rPr lang="en-US" smtClean="0"/>
              <a:t>CS 61c</a:t>
            </a:r>
            <a:endParaRPr lang="en-US"/>
          </a:p>
        </p:txBody>
      </p:sp>
      <p:sp>
        <p:nvSpPr>
          <p:cNvPr id="8" name="Footer Placeholder 7"/>
          <p:cNvSpPr>
            <a:spLocks noGrp="1"/>
          </p:cNvSpPr>
          <p:nvPr>
            <p:ph type="ftr" sz="quarter" idx="11"/>
          </p:nvPr>
        </p:nvSpPr>
        <p:spPr/>
        <p:txBody>
          <a:bodyPr/>
          <a:lstStyle/>
          <a:p>
            <a:r>
              <a:rPr lang="en-US" smtClean="0"/>
              <a:t>Lecture 2: C Programming Language</a:t>
            </a:r>
            <a:endParaRPr lang="en-US"/>
          </a:p>
        </p:txBody>
      </p:sp>
      <p:sp>
        <p:nvSpPr>
          <p:cNvPr id="9" name="Slide Number Placeholder 8"/>
          <p:cNvSpPr>
            <a:spLocks noGrp="1"/>
          </p:cNvSpPr>
          <p:nvPr>
            <p:ph type="sldNum" sz="quarter" idx="12"/>
          </p:nvPr>
        </p:nvSpPr>
        <p:spPr/>
        <p:txBody>
          <a:bodyPr/>
          <a:lstStyle/>
          <a:p>
            <a:fld id="{3FF131CF-B26C-E347-9AC9-78212C099DD5}" type="slidenum">
              <a:rPr lang="en-US" smtClean="0"/>
              <a:t>34</a:t>
            </a:fld>
            <a:endParaRPr lang="en-US"/>
          </a:p>
        </p:txBody>
      </p:sp>
    </p:spTree>
    <p:extLst>
      <p:ext uri="{BB962C8B-B14F-4D97-AF65-F5344CB8AC3E}">
        <p14:creationId xmlns:p14="http://schemas.microsoft.com/office/powerpoint/2010/main" val="626099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Compilation</a:t>
            </a:r>
            <a:endParaRPr lang="en-US" dirty="0"/>
          </a:p>
        </p:txBody>
      </p:sp>
      <p:sp>
        <p:nvSpPr>
          <p:cNvPr id="27651" name="Rectangle 3"/>
          <p:cNvSpPr>
            <a:spLocks noGrp="1" noChangeArrowheads="1"/>
          </p:cNvSpPr>
          <p:nvPr>
            <p:ph type="body" idx="1"/>
          </p:nvPr>
        </p:nvSpPr>
        <p:spPr/>
        <p:txBody>
          <a:bodyPr>
            <a:normAutofit/>
          </a:bodyPr>
          <a:lstStyle/>
          <a:p>
            <a:r>
              <a:rPr lang="en-US" dirty="0" smtClean="0"/>
              <a:t>Excellent run-time performance: </a:t>
            </a:r>
          </a:p>
          <a:p>
            <a:pPr lvl="1"/>
            <a:r>
              <a:rPr lang="en-US" dirty="0" smtClean="0"/>
              <a:t>Much faster than interpreted code (e.g. Python)</a:t>
            </a:r>
          </a:p>
          <a:p>
            <a:pPr lvl="1"/>
            <a:r>
              <a:rPr lang="en-US" dirty="0" smtClean="0"/>
              <a:t>Usually faster than Java (even with JIT)</a:t>
            </a:r>
            <a:endParaRPr lang="en-US" dirty="0"/>
          </a:p>
          <a:p>
            <a:r>
              <a:rPr lang="en-US" dirty="0" smtClean="0"/>
              <a:t>Note: Computers </a:t>
            </a:r>
            <a:r>
              <a:rPr lang="en-US" dirty="0"/>
              <a:t>only run machine code</a:t>
            </a:r>
          </a:p>
          <a:p>
            <a:pPr lvl="1"/>
            <a:r>
              <a:rPr lang="en-US" dirty="0"/>
              <a:t>Compiled application program, or</a:t>
            </a:r>
          </a:p>
          <a:p>
            <a:pPr lvl="1"/>
            <a:r>
              <a:rPr lang="en-US" dirty="0"/>
              <a:t>Interpreter (that </a:t>
            </a:r>
            <a:r>
              <a:rPr lang="en-US" dirty="0" smtClean="0"/>
              <a:t>interprets source </a:t>
            </a:r>
            <a:r>
              <a:rPr lang="en-US" dirty="0"/>
              <a:t>code</a:t>
            </a:r>
            <a:r>
              <a:rPr lang="en-US" dirty="0" smtClean="0"/>
              <a:t>)</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35</a:t>
            </a:fld>
            <a:endParaRPr lang="en-US"/>
          </a:p>
        </p:txBody>
      </p:sp>
      <p:sp>
        <p:nvSpPr>
          <p:cNvPr id="2" name="Date Placeholder 1"/>
          <p:cNvSpPr>
            <a:spLocks noGrp="1"/>
          </p:cNvSpPr>
          <p:nvPr>
            <p:ph type="dt" sz="half" idx="10"/>
          </p:nvPr>
        </p:nvSpPr>
        <p:spPr/>
        <p:txBody>
          <a:bodyPr/>
          <a:lstStyle/>
          <a:p>
            <a:r>
              <a:rPr lang="en-US" smtClean="0"/>
              <a:t>CS 61c</a:t>
            </a:r>
            <a:endParaRPr lang="en-US"/>
          </a:p>
        </p:txBody>
      </p:sp>
      <p:sp>
        <p:nvSpPr>
          <p:cNvPr id="3" name="Footer Placeholder 2"/>
          <p:cNvSpPr>
            <a:spLocks noGrp="1"/>
          </p:cNvSpPr>
          <p:nvPr>
            <p:ph type="ftr" sz="quarter" idx="11"/>
          </p:nvPr>
        </p:nvSpPr>
        <p:spPr/>
        <p:txBody>
          <a:bodyPr/>
          <a:lstStyle/>
          <a:p>
            <a:r>
              <a:rPr lang="en-US" smtClean="0"/>
              <a:t>Lecture 2: C Programming Language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Compilation: Disadvantages</a:t>
            </a:r>
            <a:endParaRPr lang="en-US" dirty="0"/>
          </a:p>
        </p:txBody>
      </p:sp>
      <p:sp>
        <p:nvSpPr>
          <p:cNvPr id="29699" name="Rectangle 3"/>
          <p:cNvSpPr>
            <a:spLocks noGrp="1" noChangeArrowheads="1"/>
          </p:cNvSpPr>
          <p:nvPr>
            <p:ph type="body" idx="1"/>
          </p:nvPr>
        </p:nvSpPr>
        <p:spPr/>
        <p:txBody>
          <a:bodyPr>
            <a:normAutofit fontScale="92500" lnSpcReduction="20000"/>
          </a:bodyPr>
          <a:lstStyle/>
          <a:p>
            <a:r>
              <a:rPr lang="en-US" dirty="0" smtClean="0"/>
              <a:t>Compiled files, including the executable, are</a:t>
            </a:r>
          </a:p>
          <a:p>
            <a:pPr lvl="1"/>
            <a:r>
              <a:rPr lang="en-US" dirty="0" smtClean="0"/>
              <a:t>architecture-specific, depending on processor type </a:t>
            </a:r>
          </a:p>
          <a:p>
            <a:pPr lvl="2"/>
            <a:r>
              <a:rPr lang="en-US" dirty="0" smtClean="0"/>
              <a:t>e.g., RISC-V vs. ARM</a:t>
            </a:r>
          </a:p>
          <a:p>
            <a:pPr lvl="1"/>
            <a:r>
              <a:rPr lang="en-US" dirty="0" smtClean="0"/>
              <a:t>and the operating system </a:t>
            </a:r>
          </a:p>
          <a:p>
            <a:pPr lvl="2"/>
            <a:r>
              <a:rPr lang="en-US" dirty="0" smtClean="0"/>
              <a:t>e.g., Windows vs. Linux</a:t>
            </a:r>
          </a:p>
          <a:p>
            <a:r>
              <a:rPr lang="en-US" dirty="0" smtClean="0"/>
              <a:t>Executable must be rebuilt on each new system</a:t>
            </a:r>
          </a:p>
          <a:p>
            <a:pPr lvl="1"/>
            <a:r>
              <a:rPr lang="en-US" dirty="0" smtClean="0"/>
              <a:t>I.e., “porting your code” to a new architecture</a:t>
            </a:r>
          </a:p>
          <a:p>
            <a:r>
              <a:rPr lang="en-US" dirty="0" smtClean="0"/>
              <a:t>“Change </a:t>
            </a:r>
            <a:r>
              <a:rPr lang="en-US" dirty="0" smtClean="0">
                <a:sym typeface="Symbol" charset="2"/>
              </a:rPr>
              <a:t> </a:t>
            </a:r>
            <a:r>
              <a:rPr lang="en-US" dirty="0" smtClean="0"/>
              <a:t>Compile </a:t>
            </a:r>
            <a:r>
              <a:rPr lang="en-US" dirty="0" smtClean="0">
                <a:sym typeface="Symbol" charset="2"/>
              </a:rPr>
              <a:t> </a:t>
            </a:r>
            <a:r>
              <a:rPr lang="en-US" dirty="0" smtClean="0"/>
              <a:t>Run [repeat]” iteration cycle can be slow during development</a:t>
            </a:r>
          </a:p>
          <a:p>
            <a:pPr lvl="1"/>
            <a:r>
              <a:rPr lang="en-US" dirty="0" smtClean="0"/>
              <a:t>Recompile only parts of program that have changed</a:t>
            </a:r>
          </a:p>
          <a:p>
            <a:pPr lvl="1"/>
            <a:r>
              <a:rPr lang="en-US" dirty="0" smtClean="0"/>
              <a:t>Tools (e.g. make) automate this</a:t>
            </a:r>
          </a:p>
        </p:txBody>
      </p:sp>
      <p:sp>
        <p:nvSpPr>
          <p:cNvPr id="5" name="Slide Number Placeholder 4"/>
          <p:cNvSpPr>
            <a:spLocks noGrp="1"/>
          </p:cNvSpPr>
          <p:nvPr>
            <p:ph type="sldNum" sz="quarter" idx="12"/>
          </p:nvPr>
        </p:nvSpPr>
        <p:spPr/>
        <p:txBody>
          <a:bodyPr/>
          <a:lstStyle/>
          <a:p>
            <a:fld id="{3CC63E4C-4642-794D-A2FD-70F6B81535F5}" type="slidenum">
              <a:rPr lang="en-US" smtClean="0"/>
              <a:pPr/>
              <a:t>36</a:t>
            </a:fld>
            <a:endParaRPr lang="en-US"/>
          </a:p>
        </p:txBody>
      </p:sp>
      <p:sp>
        <p:nvSpPr>
          <p:cNvPr id="2" name="Date Placeholder 1"/>
          <p:cNvSpPr>
            <a:spLocks noGrp="1"/>
          </p:cNvSpPr>
          <p:nvPr>
            <p:ph type="dt" sz="half" idx="10"/>
          </p:nvPr>
        </p:nvSpPr>
        <p:spPr/>
        <p:txBody>
          <a:bodyPr/>
          <a:lstStyle/>
          <a:p>
            <a:r>
              <a:rPr lang="en-US" smtClean="0"/>
              <a:t>CS 61c</a:t>
            </a:r>
            <a:endParaRPr lang="en-US"/>
          </a:p>
        </p:txBody>
      </p:sp>
      <p:sp>
        <p:nvSpPr>
          <p:cNvPr id="3" name="Footer Placeholder 2"/>
          <p:cNvSpPr>
            <a:spLocks noGrp="1"/>
          </p:cNvSpPr>
          <p:nvPr>
            <p:ph type="ftr" sz="quarter" idx="11"/>
          </p:nvPr>
        </p:nvSpPr>
        <p:spPr/>
        <p:txBody>
          <a:bodyPr/>
          <a:lstStyle/>
          <a:p>
            <a:r>
              <a:rPr lang="en-US" smtClean="0"/>
              <a:t>Lecture 2: C Programming Language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69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69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6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Dialects</a:t>
            </a:r>
            <a:endParaRPr lang="en-US" dirty="0"/>
          </a:p>
        </p:txBody>
      </p:sp>
      <p:sp>
        <p:nvSpPr>
          <p:cNvPr id="7" name="Text Placeholder 6"/>
          <p:cNvSpPr>
            <a:spLocks noGrp="1"/>
          </p:cNvSpPr>
          <p:nvPr>
            <p:ph type="body" idx="1"/>
          </p:nvPr>
        </p:nvSpPr>
        <p:spPr>
          <a:xfrm>
            <a:off x="222739" y="786242"/>
            <a:ext cx="3094202" cy="437829"/>
          </a:xfrm>
        </p:spPr>
        <p:txBody>
          <a:bodyPr>
            <a:normAutofit/>
          </a:bodyPr>
          <a:lstStyle/>
          <a:p>
            <a:r>
              <a:rPr lang="en-US" sz="2000" b="0" dirty="0">
                <a:latin typeface="Courier" charset="0"/>
                <a:ea typeface="Courier" charset="0"/>
                <a:cs typeface="Courier" charset="0"/>
              </a:rPr>
              <a:t>$ </a:t>
            </a:r>
            <a:r>
              <a:rPr lang="en-US" sz="2000" b="0" dirty="0" err="1">
                <a:latin typeface="Courier" charset="0"/>
                <a:ea typeface="Courier" charset="0"/>
                <a:cs typeface="Courier" charset="0"/>
              </a:rPr>
              <a:t>gcc</a:t>
            </a:r>
            <a:r>
              <a:rPr lang="en-US" sz="2000" b="0" dirty="0">
                <a:latin typeface="Courier" charset="0"/>
                <a:ea typeface="Courier" charset="0"/>
                <a:cs typeface="Courier" charset="0"/>
              </a:rPr>
              <a:t> </a:t>
            </a:r>
            <a:r>
              <a:rPr lang="en-US" sz="2000" b="0" dirty="0" err="1">
                <a:latin typeface="Courier" charset="0"/>
                <a:ea typeface="Courier" charset="0"/>
                <a:cs typeface="Courier" charset="0"/>
              </a:rPr>
              <a:t>x.c</a:t>
            </a:r>
            <a:endParaRPr lang="en-US" sz="2000" b="0" dirty="0">
              <a:latin typeface="Courier" charset="0"/>
              <a:ea typeface="Courier" charset="0"/>
              <a:cs typeface="Courier" charset="0"/>
            </a:endParaRPr>
          </a:p>
        </p:txBody>
      </p:sp>
      <p:pic>
        <p:nvPicPr>
          <p:cNvPr id="12" name="Content Placeholder 11"/>
          <p:cNvPicPr>
            <a:picLocks noGrp="1" noChangeAspect="1"/>
          </p:cNvPicPr>
          <p:nvPr>
            <p:ph sz="half" idx="2"/>
          </p:nvPr>
        </p:nvPicPr>
        <p:blipFill>
          <a:blip r:embed="rId3"/>
          <a:stretch>
            <a:fillRect/>
          </a:stretch>
        </p:blipFill>
        <p:spPr>
          <a:xfrm>
            <a:off x="3522662" y="1117514"/>
            <a:ext cx="5298284" cy="1354971"/>
          </a:xfrm>
          <a:prstGeom prst="rect">
            <a:avLst/>
          </a:prstGeom>
        </p:spPr>
      </p:pic>
      <p:sp>
        <p:nvSpPr>
          <p:cNvPr id="9" name="Text Placeholder 8"/>
          <p:cNvSpPr>
            <a:spLocks noGrp="1"/>
          </p:cNvSpPr>
          <p:nvPr>
            <p:ph type="body" sz="quarter" idx="3"/>
          </p:nvPr>
        </p:nvSpPr>
        <p:spPr>
          <a:xfrm>
            <a:off x="222738" y="2618488"/>
            <a:ext cx="4196862" cy="437829"/>
          </a:xfrm>
        </p:spPr>
        <p:txBody>
          <a:bodyPr>
            <a:normAutofit/>
          </a:bodyPr>
          <a:lstStyle/>
          <a:p>
            <a:r>
              <a:rPr lang="en-US" sz="2000" b="0" dirty="0">
                <a:latin typeface="Courier" charset="0"/>
                <a:ea typeface="Courier" charset="0"/>
                <a:cs typeface="Courier" charset="0"/>
              </a:rPr>
              <a:t>$ </a:t>
            </a:r>
            <a:r>
              <a:rPr lang="en-US" sz="2000" b="0" dirty="0" err="1">
                <a:latin typeface="Courier" charset="0"/>
                <a:ea typeface="Courier" charset="0"/>
                <a:cs typeface="Courier" charset="0"/>
              </a:rPr>
              <a:t>gcc</a:t>
            </a:r>
            <a:r>
              <a:rPr lang="en-US" sz="2000" b="0" dirty="0">
                <a:latin typeface="Courier" charset="0"/>
                <a:ea typeface="Courier" charset="0"/>
                <a:cs typeface="Courier" charset="0"/>
              </a:rPr>
              <a:t> –</a:t>
            </a:r>
            <a:r>
              <a:rPr lang="en-US" sz="2000" b="0" dirty="0" err="1">
                <a:latin typeface="Courier" charset="0"/>
                <a:ea typeface="Courier" charset="0"/>
                <a:cs typeface="Courier" charset="0"/>
              </a:rPr>
              <a:t>ansi</a:t>
            </a:r>
            <a:r>
              <a:rPr lang="en-US" sz="2000" b="0" dirty="0">
                <a:latin typeface="Courier" charset="0"/>
                <a:ea typeface="Courier" charset="0"/>
                <a:cs typeface="Courier" charset="0"/>
              </a:rPr>
              <a:t> –</a:t>
            </a:r>
            <a:r>
              <a:rPr lang="en-US" sz="2000" b="0" dirty="0" err="1">
                <a:latin typeface="Courier" charset="0"/>
                <a:ea typeface="Courier" charset="0"/>
                <a:cs typeface="Courier" charset="0"/>
              </a:rPr>
              <a:t>Wpedantic</a:t>
            </a:r>
            <a:r>
              <a:rPr lang="en-US" sz="2000" b="0" dirty="0">
                <a:latin typeface="Courier" charset="0"/>
                <a:ea typeface="Courier" charset="0"/>
                <a:cs typeface="Courier" charset="0"/>
              </a:rPr>
              <a:t> </a:t>
            </a:r>
            <a:r>
              <a:rPr lang="en-US" sz="2000" b="0" dirty="0" err="1">
                <a:latin typeface="Courier" charset="0"/>
                <a:ea typeface="Courier" charset="0"/>
                <a:cs typeface="Courier" charset="0"/>
              </a:rPr>
              <a:t>x.c</a:t>
            </a:r>
            <a:endParaRPr lang="en-US" sz="2000" b="0" dirty="0">
              <a:latin typeface="Courier" charset="0"/>
              <a:ea typeface="Courier" charset="0"/>
              <a:cs typeface="Courier" charset="0"/>
            </a:endParaRPr>
          </a:p>
        </p:txBody>
      </p:sp>
      <p:pic>
        <p:nvPicPr>
          <p:cNvPr id="11" name="Content Placeholder 10"/>
          <p:cNvPicPr>
            <a:picLocks noGrp="1" noChangeAspect="1"/>
          </p:cNvPicPr>
          <p:nvPr>
            <p:ph sz="quarter" idx="4"/>
          </p:nvPr>
        </p:nvPicPr>
        <p:blipFill>
          <a:blip r:embed="rId4"/>
          <a:stretch>
            <a:fillRect/>
          </a:stretch>
        </p:blipFill>
        <p:spPr>
          <a:xfrm>
            <a:off x="3522664" y="3202326"/>
            <a:ext cx="5055086" cy="1537372"/>
          </a:xfrm>
          <a:prstGeom prst="rect">
            <a:avLst/>
          </a:prstGeom>
        </p:spPr>
      </p:pic>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37</a:t>
            </a:fld>
            <a:endParaRPr lang="en-US"/>
          </a:p>
        </p:txBody>
      </p:sp>
      <p:sp>
        <p:nvSpPr>
          <p:cNvPr id="3" name="Oval 2"/>
          <p:cNvSpPr/>
          <p:nvPr/>
        </p:nvSpPr>
        <p:spPr>
          <a:xfrm>
            <a:off x="3379116" y="3160840"/>
            <a:ext cx="1963738" cy="2821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a:p>
        </p:txBody>
      </p:sp>
      <p:sp>
        <p:nvSpPr>
          <p:cNvPr id="13" name="Oval 12"/>
          <p:cNvSpPr/>
          <p:nvPr/>
        </p:nvSpPr>
        <p:spPr>
          <a:xfrm>
            <a:off x="5641671" y="3569683"/>
            <a:ext cx="3209254" cy="3421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a:p>
        </p:txBody>
      </p:sp>
      <p:sp>
        <p:nvSpPr>
          <p:cNvPr id="14" name="Oval 13"/>
          <p:cNvSpPr/>
          <p:nvPr/>
        </p:nvSpPr>
        <p:spPr>
          <a:xfrm>
            <a:off x="3906654" y="3818833"/>
            <a:ext cx="1145992" cy="2821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US"/>
          </a:p>
        </p:txBody>
      </p:sp>
    </p:spTree>
    <p:extLst>
      <p:ext uri="{BB962C8B-B14F-4D97-AF65-F5344CB8AC3E}">
        <p14:creationId xmlns:p14="http://schemas.microsoft.com/office/powerpoint/2010/main" val="43796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Pre-Processor (CPP)</a:t>
            </a:r>
            <a:endParaRPr lang="en-US" dirty="0"/>
          </a:p>
        </p:txBody>
      </p:sp>
      <p:sp>
        <p:nvSpPr>
          <p:cNvPr id="3" name="Content Placeholder 2"/>
          <p:cNvSpPr>
            <a:spLocks noGrp="1"/>
          </p:cNvSpPr>
          <p:nvPr>
            <p:ph idx="1"/>
          </p:nvPr>
        </p:nvSpPr>
        <p:spPr>
          <a:xfrm>
            <a:off x="381000" y="1828804"/>
            <a:ext cx="8540262" cy="3165872"/>
          </a:xfrm>
        </p:spPr>
        <p:txBody>
          <a:bodyPr>
            <a:normAutofit fontScale="85000" lnSpcReduction="20000"/>
          </a:bodyPr>
          <a:lstStyle/>
          <a:p>
            <a:r>
              <a:rPr lang="en-US" sz="2400" dirty="0"/>
              <a:t>C source files pass through macro processor, CPP, before compilation</a:t>
            </a:r>
          </a:p>
          <a:p>
            <a:r>
              <a:rPr lang="en-US" sz="2400" dirty="0"/>
              <a:t>CPP replaces comments with a single space</a:t>
            </a:r>
          </a:p>
          <a:p>
            <a:r>
              <a:rPr lang="en-US" sz="2400" dirty="0"/>
              <a:t>CPP commands begin with “</a:t>
            </a:r>
            <a:r>
              <a:rPr lang="en-US" sz="2400" dirty="0">
                <a:latin typeface="Courier" charset="0"/>
                <a:ea typeface="Courier" charset="0"/>
                <a:cs typeface="Courier" charset="0"/>
              </a:rPr>
              <a:t>#</a:t>
            </a:r>
            <a:r>
              <a:rPr lang="en-US" sz="2400" dirty="0"/>
              <a:t>”</a:t>
            </a:r>
          </a:p>
          <a:p>
            <a:r>
              <a:rPr lang="en-US" sz="2400" dirty="0">
                <a:solidFill>
                  <a:srgbClr val="FF0000"/>
                </a:solidFill>
                <a:latin typeface="Courier" charset="0"/>
                <a:ea typeface="Courier" charset="0"/>
                <a:cs typeface="Courier" charset="0"/>
              </a:rPr>
              <a:t>#include “</a:t>
            </a:r>
            <a:r>
              <a:rPr lang="en-US" sz="2400" dirty="0" err="1">
                <a:solidFill>
                  <a:srgbClr val="FF0000"/>
                </a:solidFill>
                <a:latin typeface="Courier" charset="0"/>
                <a:ea typeface="Courier" charset="0"/>
                <a:cs typeface="Courier" charset="0"/>
              </a:rPr>
              <a:t>file.h</a:t>
            </a:r>
            <a:r>
              <a:rPr lang="en-US" sz="2400" dirty="0">
                <a:solidFill>
                  <a:srgbClr val="FF0000"/>
                </a:solidFill>
                <a:latin typeface="Courier" charset="0"/>
                <a:ea typeface="Courier" charset="0"/>
                <a:cs typeface="Courier" charset="0"/>
              </a:rPr>
              <a:t>” /* Inserts </a:t>
            </a:r>
            <a:r>
              <a:rPr lang="en-US" sz="2400" dirty="0" err="1">
                <a:solidFill>
                  <a:srgbClr val="FF0000"/>
                </a:solidFill>
                <a:latin typeface="Courier" charset="0"/>
                <a:ea typeface="Courier" charset="0"/>
                <a:cs typeface="Courier" charset="0"/>
              </a:rPr>
              <a:t>file.h</a:t>
            </a:r>
            <a:r>
              <a:rPr lang="en-US" sz="2400" dirty="0">
                <a:solidFill>
                  <a:srgbClr val="FF0000"/>
                </a:solidFill>
                <a:latin typeface="Courier" charset="0"/>
                <a:ea typeface="Courier" charset="0"/>
                <a:cs typeface="Courier" charset="0"/>
              </a:rPr>
              <a:t> */</a:t>
            </a:r>
          </a:p>
          <a:p>
            <a:r>
              <a:rPr lang="en-US" sz="2400" dirty="0">
                <a:solidFill>
                  <a:srgbClr val="FF0000"/>
                </a:solidFill>
                <a:latin typeface="Courier" charset="0"/>
                <a:ea typeface="Courier" charset="0"/>
                <a:cs typeface="Courier" charset="0"/>
              </a:rPr>
              <a:t>#include &lt;</a:t>
            </a:r>
            <a:r>
              <a:rPr lang="en-US" sz="2400" dirty="0" err="1">
                <a:solidFill>
                  <a:srgbClr val="FF0000"/>
                </a:solidFill>
                <a:latin typeface="Courier" charset="0"/>
                <a:ea typeface="Courier" charset="0"/>
                <a:cs typeface="Courier" charset="0"/>
              </a:rPr>
              <a:t>stdio.h</a:t>
            </a:r>
            <a:r>
              <a:rPr lang="en-US" sz="2400" dirty="0">
                <a:solidFill>
                  <a:srgbClr val="FF0000"/>
                </a:solidFill>
                <a:latin typeface="Courier" charset="0"/>
                <a:ea typeface="Courier" charset="0"/>
                <a:cs typeface="Courier" charset="0"/>
              </a:rPr>
              <a:t>&gt; /* Loads from standard </a:t>
            </a:r>
            <a:r>
              <a:rPr lang="en-US" sz="2400" dirty="0" err="1">
                <a:solidFill>
                  <a:srgbClr val="FF0000"/>
                </a:solidFill>
                <a:latin typeface="Courier" charset="0"/>
                <a:ea typeface="Courier" charset="0"/>
                <a:cs typeface="Courier" charset="0"/>
              </a:rPr>
              <a:t>loc</a:t>
            </a:r>
            <a:r>
              <a:rPr lang="en-US" sz="2400" dirty="0">
                <a:solidFill>
                  <a:srgbClr val="FF0000"/>
                </a:solidFill>
                <a:latin typeface="Courier" charset="0"/>
                <a:ea typeface="Courier" charset="0"/>
                <a:cs typeface="Courier" charset="0"/>
              </a:rPr>
              <a:t> */</a:t>
            </a:r>
          </a:p>
          <a:p>
            <a:r>
              <a:rPr lang="en-US" sz="2400" dirty="0">
                <a:latin typeface="Courier" charset="0"/>
                <a:ea typeface="Courier" charset="0"/>
                <a:cs typeface="Courier" charset="0"/>
              </a:rPr>
              <a:t>#define M_PI (3.14159) /* Define constant */</a:t>
            </a:r>
          </a:p>
          <a:p>
            <a:r>
              <a:rPr lang="en-US" sz="2400" dirty="0">
                <a:latin typeface="Courier" charset="0"/>
                <a:ea typeface="Courier" charset="0"/>
                <a:cs typeface="Courier" charset="0"/>
              </a:rPr>
              <a:t>#if/#</a:t>
            </a:r>
            <a:r>
              <a:rPr lang="en-US" sz="2400" dirty="0" err="1">
                <a:latin typeface="Courier" charset="0"/>
                <a:ea typeface="Courier" charset="0"/>
                <a:cs typeface="Courier" charset="0"/>
              </a:rPr>
              <a:t>endif</a:t>
            </a:r>
            <a:r>
              <a:rPr lang="en-US" sz="2400" dirty="0">
                <a:latin typeface="Courier" charset="0"/>
                <a:ea typeface="Courier" charset="0"/>
                <a:cs typeface="Courier" charset="0"/>
              </a:rPr>
              <a:t> /* Conditional inclusion of text */</a:t>
            </a:r>
          </a:p>
          <a:p>
            <a:r>
              <a:rPr lang="en-US" sz="2400" dirty="0"/>
              <a:t>Use –save-temps option to </a:t>
            </a:r>
            <a:r>
              <a:rPr lang="en-US" sz="2400" dirty="0" err="1"/>
              <a:t>gcc</a:t>
            </a:r>
            <a:r>
              <a:rPr lang="en-US" sz="2400" dirty="0"/>
              <a:t> to see result of preprocessing</a:t>
            </a:r>
          </a:p>
          <a:p>
            <a:r>
              <a:rPr lang="en-US" sz="2400" dirty="0"/>
              <a:t>Full documentation at: </a:t>
            </a:r>
            <a:r>
              <a:rPr lang="en-US" sz="2200" b="1" dirty="0">
                <a:latin typeface="Courier"/>
                <a:cs typeface="Courier"/>
              </a:rPr>
              <a:t>http://</a:t>
            </a:r>
            <a:r>
              <a:rPr lang="en-US" sz="2200" b="1" dirty="0" err="1">
                <a:latin typeface="Courier"/>
                <a:cs typeface="Courier"/>
              </a:rPr>
              <a:t>gcc.gnu.org</a:t>
            </a:r>
            <a:r>
              <a:rPr lang="en-US" sz="2200" b="1" dirty="0">
                <a:latin typeface="Courier"/>
                <a:cs typeface="Courier"/>
              </a:rPr>
              <a:t>/</a:t>
            </a:r>
            <a:r>
              <a:rPr lang="en-US" sz="2200" b="1" dirty="0" err="1">
                <a:latin typeface="Courier"/>
                <a:cs typeface="Courier"/>
              </a:rPr>
              <a:t>onlinedocs</a:t>
            </a:r>
            <a:r>
              <a:rPr lang="en-US" sz="2200" b="1" dirty="0">
                <a:latin typeface="Courier"/>
                <a:cs typeface="Courier"/>
              </a:rPr>
              <a:t>/</a:t>
            </a:r>
            <a:r>
              <a:rPr lang="en-US" sz="2200" b="1" dirty="0" err="1">
                <a:latin typeface="Courier"/>
                <a:cs typeface="Courier"/>
              </a:rPr>
              <a:t>cpp</a:t>
            </a:r>
            <a:r>
              <a:rPr lang="en-US" sz="2200" b="1" dirty="0">
                <a:latin typeface="Courier"/>
                <a:cs typeface="Courier"/>
              </a:rPr>
              <a:t>/</a:t>
            </a:r>
            <a:endParaRPr lang="en-US" sz="1800" b="1" dirty="0">
              <a:latin typeface="Courier"/>
              <a:cs typeface="Courier"/>
            </a:endParaRPr>
          </a:p>
        </p:txBody>
      </p:sp>
      <p:sp>
        <p:nvSpPr>
          <p:cNvPr id="4" name="Slide Number Placeholder 3"/>
          <p:cNvSpPr>
            <a:spLocks noGrp="1"/>
          </p:cNvSpPr>
          <p:nvPr>
            <p:ph type="sldNum" sz="quarter" idx="12"/>
          </p:nvPr>
        </p:nvSpPr>
        <p:spPr/>
        <p:txBody>
          <a:bodyPr/>
          <a:lstStyle/>
          <a:p>
            <a:fld id="{3CC63E4C-4642-794D-A2FD-70F6B81535F5}" type="slidenum">
              <a:rPr lang="en-US" smtClean="0"/>
              <a:pPr/>
              <a:t>38</a:t>
            </a:fld>
            <a:endParaRPr lang="en-US"/>
          </a:p>
        </p:txBody>
      </p:sp>
      <p:sp>
        <p:nvSpPr>
          <p:cNvPr id="5" name="Folded Corner 4"/>
          <p:cNvSpPr/>
          <p:nvPr/>
        </p:nvSpPr>
        <p:spPr>
          <a:xfrm>
            <a:off x="685801" y="1028700"/>
            <a:ext cx="1192832" cy="514350"/>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3200" dirty="0" err="1">
                <a:solidFill>
                  <a:schemeClr val="tx1"/>
                </a:solidFill>
              </a:rPr>
              <a:t>foo.c</a:t>
            </a:r>
            <a:endParaRPr lang="en-US" sz="3200" dirty="0">
              <a:solidFill>
                <a:schemeClr val="tx1"/>
              </a:solidFill>
            </a:endParaRPr>
          </a:p>
        </p:txBody>
      </p:sp>
      <p:sp>
        <p:nvSpPr>
          <p:cNvPr id="6" name="Oval 5"/>
          <p:cNvSpPr/>
          <p:nvPr/>
        </p:nvSpPr>
        <p:spPr>
          <a:xfrm>
            <a:off x="2197810" y="1028558"/>
            <a:ext cx="1966831" cy="51435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2400" dirty="0">
                <a:solidFill>
                  <a:srgbClr val="000000"/>
                </a:solidFill>
              </a:rPr>
              <a:t>CPP</a:t>
            </a:r>
          </a:p>
        </p:txBody>
      </p:sp>
      <p:cxnSp>
        <p:nvCxnSpPr>
          <p:cNvPr id="7" name="Straight Arrow Connector 6"/>
          <p:cNvCxnSpPr>
            <a:stCxn id="5" idx="3"/>
            <a:endCxn id="6" idx="2"/>
          </p:cNvCxnSpPr>
          <p:nvPr/>
        </p:nvCxnSpPr>
        <p:spPr>
          <a:xfrm flipV="1">
            <a:off x="1878641" y="1285738"/>
            <a:ext cx="319169" cy="14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Folded Corner 7"/>
          <p:cNvSpPr/>
          <p:nvPr/>
        </p:nvSpPr>
        <p:spPr>
          <a:xfrm>
            <a:off x="4495801" y="1018781"/>
            <a:ext cx="1878632" cy="533907"/>
          </a:xfrm>
          <a:prstGeom prst="foldedCorner">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3200" dirty="0" err="1">
                <a:solidFill>
                  <a:schemeClr val="tx1"/>
                </a:solidFill>
              </a:rPr>
              <a:t>foo.i</a:t>
            </a:r>
            <a:endParaRPr lang="en-US" sz="3200" dirty="0">
              <a:solidFill>
                <a:schemeClr val="tx1"/>
              </a:solidFill>
            </a:endParaRPr>
          </a:p>
        </p:txBody>
      </p:sp>
      <p:cxnSp>
        <p:nvCxnSpPr>
          <p:cNvPr id="9" name="Straight Arrow Connector 8"/>
          <p:cNvCxnSpPr>
            <a:stCxn id="6" idx="6"/>
            <a:endCxn id="8" idx="1"/>
          </p:cNvCxnSpPr>
          <p:nvPr/>
        </p:nvCxnSpPr>
        <p:spPr>
          <a:xfrm>
            <a:off x="4164633" y="1285733"/>
            <a:ext cx="33116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6705605" y="971552"/>
            <a:ext cx="2087847" cy="628365"/>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8" tIns="45714" rIns="91428" bIns="45714" rtlCol="0" anchor="ctr"/>
          <a:lstStyle/>
          <a:p>
            <a:pPr algn="ctr"/>
            <a:r>
              <a:rPr lang="en-US" sz="2400" dirty="0">
                <a:solidFill>
                  <a:srgbClr val="000000"/>
                </a:solidFill>
              </a:rPr>
              <a:t>Compiler</a:t>
            </a:r>
          </a:p>
        </p:txBody>
      </p:sp>
      <p:cxnSp>
        <p:nvCxnSpPr>
          <p:cNvPr id="11" name="Straight Arrow Connector 10"/>
          <p:cNvCxnSpPr>
            <a:stCxn id="8" idx="3"/>
            <a:endCxn id="10" idx="2"/>
          </p:cNvCxnSpPr>
          <p:nvPr/>
        </p:nvCxnSpPr>
        <p:spPr>
          <a:xfrm>
            <a:off x="6374433" y="1285733"/>
            <a:ext cx="33116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2" name="Date Placeholder 11"/>
          <p:cNvSpPr>
            <a:spLocks noGrp="1"/>
          </p:cNvSpPr>
          <p:nvPr>
            <p:ph type="dt" sz="half" idx="10"/>
          </p:nvPr>
        </p:nvSpPr>
        <p:spPr/>
        <p:txBody>
          <a:bodyPr/>
          <a:lstStyle/>
          <a:p>
            <a:r>
              <a:rPr lang="en-US" smtClean="0"/>
              <a:t>CS 61c</a:t>
            </a:r>
            <a:endParaRPr lang="en-US"/>
          </a:p>
        </p:txBody>
      </p:sp>
      <p:sp>
        <p:nvSpPr>
          <p:cNvPr id="13" name="Footer Placeholder 12"/>
          <p:cNvSpPr>
            <a:spLocks noGrp="1"/>
          </p:cNvSpPr>
          <p:nvPr>
            <p:ph type="ftr" sz="quarter" idx="11"/>
          </p:nvPr>
        </p:nvSpPr>
        <p:spPr/>
        <p:txBody>
          <a:bodyPr/>
          <a:lstStyle/>
          <a:p>
            <a:r>
              <a:rPr lang="en-US" smtClean="0"/>
              <a:t>Lecture 2: C Programming Language</a:t>
            </a:r>
            <a:endParaRPr lang="en-US"/>
          </a:p>
        </p:txBody>
      </p:sp>
    </p:spTree>
    <p:extLst>
      <p:ext uri="{BB962C8B-B14F-4D97-AF65-F5344CB8AC3E}">
        <p14:creationId xmlns:p14="http://schemas.microsoft.com/office/powerpoint/2010/main" val="2410001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Numbers wrap-up</a:t>
            </a:r>
          </a:p>
          <a:p>
            <a:r>
              <a:rPr lang="en-US" dirty="0" smtClean="0"/>
              <a:t>This is not on the exam!</a:t>
            </a:r>
          </a:p>
          <a:p>
            <a:r>
              <a:rPr lang="en-US" dirty="0" smtClean="0"/>
              <a:t>Break</a:t>
            </a:r>
          </a:p>
          <a:p>
            <a:r>
              <a:rPr lang="en-US" dirty="0" smtClean="0"/>
              <a:t>C Primer</a:t>
            </a:r>
          </a:p>
          <a:p>
            <a:r>
              <a:rPr lang="en-US" b="1" dirty="0" err="1" smtClean="0"/>
              <a:t>Administrivia</a:t>
            </a:r>
            <a:r>
              <a:rPr lang="en-US" b="1" dirty="0" smtClean="0"/>
              <a:t>, Break</a:t>
            </a:r>
          </a:p>
          <a:p>
            <a:r>
              <a:rPr lang="en-US" dirty="0" smtClean="0"/>
              <a:t>C Type declarations</a:t>
            </a:r>
          </a:p>
          <a:p>
            <a:r>
              <a:rPr lang="en-US" dirty="0" smtClean="0"/>
              <a:t>And in Conclusion, …</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4294967295"/>
          </p:nvPr>
        </p:nvSpPr>
        <p:spPr>
          <a:xfrm>
            <a:off x="2672862" y="4767267"/>
            <a:ext cx="3950676" cy="273844"/>
          </a:xfrm>
          <a:prstGeom prst="rect">
            <a:avLst/>
          </a:prstGeom>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39</a:t>
            </a:fld>
            <a:endParaRPr lang="en-US"/>
          </a:p>
        </p:txBody>
      </p:sp>
    </p:spTree>
    <p:extLst>
      <p:ext uri="{BB962C8B-B14F-4D97-AF65-F5344CB8AC3E}">
        <p14:creationId xmlns:p14="http://schemas.microsoft.com/office/powerpoint/2010/main" val="3514632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Signed Integer Representation</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How to represent -5?</a:t>
            </a:r>
          </a:p>
          <a:p>
            <a:pPr marL="0" indent="0">
              <a:buNone/>
            </a:pPr>
            <a:r>
              <a:rPr lang="en-US" dirty="0" smtClean="0"/>
              <a:t>Sign </a:t>
            </a:r>
            <a:r>
              <a:rPr lang="en-US" dirty="0"/>
              <a:t>&amp; magnitude (8-bit example):</a:t>
            </a:r>
          </a:p>
          <a:p>
            <a:pPr marL="0" indent="0">
              <a:buNone/>
            </a:pPr>
            <a:endParaRPr lang="en-US" dirty="0"/>
          </a:p>
          <a:p>
            <a:pPr marL="0" indent="0">
              <a:buNone/>
            </a:pPr>
            <a:endParaRPr lang="en-US" dirty="0" smtClean="0"/>
          </a:p>
          <a:p>
            <a:pPr marL="0" indent="0">
              <a:buNone/>
            </a:pPr>
            <a:r>
              <a:rPr lang="en-US" dirty="0" smtClean="0"/>
              <a:t>Rules </a:t>
            </a:r>
            <a:r>
              <a:rPr lang="en-US" dirty="0"/>
              <a:t>for addition, a + b:</a:t>
            </a:r>
          </a:p>
          <a:p>
            <a:pPr marL="476238"/>
            <a:r>
              <a:rPr lang="en-US" sz="1800" dirty="0"/>
              <a:t>If (</a:t>
            </a:r>
            <a:r>
              <a:rPr lang="en-US" sz="1800" i="1" dirty="0"/>
              <a:t>a&gt;0 and b&gt;0): </a:t>
            </a:r>
            <a:r>
              <a:rPr lang="en-US" sz="1800" dirty="0" smtClean="0"/>
              <a:t>add </a:t>
            </a:r>
            <a:r>
              <a:rPr lang="en-US" sz="1800" i="1" dirty="0" smtClean="0"/>
              <a:t>b</a:t>
            </a:r>
            <a:r>
              <a:rPr lang="en-US" sz="1800" dirty="0" smtClean="0"/>
              <a:t> to </a:t>
            </a:r>
            <a:r>
              <a:rPr lang="en-US" sz="1800" i="1" dirty="0" smtClean="0"/>
              <a:t>a</a:t>
            </a:r>
            <a:endParaRPr lang="en-US" sz="1800" i="1" dirty="0"/>
          </a:p>
          <a:p>
            <a:pPr marL="476238"/>
            <a:r>
              <a:rPr lang="en-US" sz="1800" dirty="0"/>
              <a:t>If (</a:t>
            </a:r>
            <a:r>
              <a:rPr lang="en-US" sz="1800" i="1" dirty="0"/>
              <a:t>a&gt;0 and b&lt;0): </a:t>
            </a:r>
            <a:r>
              <a:rPr lang="en-US" sz="1800" dirty="0" smtClean="0"/>
              <a:t>subtract </a:t>
            </a:r>
            <a:r>
              <a:rPr lang="en-US" sz="1800" i="1" dirty="0" smtClean="0"/>
              <a:t>b</a:t>
            </a:r>
            <a:r>
              <a:rPr lang="en-US" sz="1800" dirty="0" smtClean="0"/>
              <a:t> from </a:t>
            </a:r>
            <a:r>
              <a:rPr lang="en-US" sz="1800" i="1" dirty="0" smtClean="0"/>
              <a:t>a</a:t>
            </a:r>
            <a:endParaRPr lang="en-US" sz="1800" i="1" dirty="0"/>
          </a:p>
          <a:p>
            <a:pPr marL="476238"/>
            <a:r>
              <a:rPr lang="is-IS" sz="1800" dirty="0"/>
              <a:t>…</a:t>
            </a:r>
          </a:p>
          <a:p>
            <a:pPr marL="476238"/>
            <a:r>
              <a:rPr lang="is-IS" sz="1800" dirty="0"/>
              <a:t>+0, -0 </a:t>
            </a:r>
            <a:r>
              <a:rPr lang="is-IS" sz="1800" dirty="0">
                <a:sym typeface="Wingdings"/>
              </a:rPr>
              <a:t> are they equal? </a:t>
            </a:r>
            <a:r>
              <a:rPr lang="en-US" sz="1800" dirty="0" smtClean="0">
                <a:sym typeface="Wingdings"/>
              </a:rPr>
              <a:t>I</a:t>
            </a:r>
            <a:r>
              <a:rPr lang="is-IS" sz="1800" dirty="0" smtClean="0">
                <a:sym typeface="Wingdings"/>
              </a:rPr>
              <a:t>f so, comparator </a:t>
            </a:r>
            <a:r>
              <a:rPr lang="is-IS" sz="1800" dirty="0">
                <a:sym typeface="Wingdings"/>
              </a:rPr>
              <a:t>must handle special case</a:t>
            </a:r>
            <a:r>
              <a:rPr lang="is-IS" sz="1800" dirty="0" smtClean="0">
                <a:sym typeface="Wingdings"/>
              </a:rPr>
              <a:t>! (If not equal???)</a:t>
            </a:r>
            <a:endParaRPr lang="is-IS" sz="1800" dirty="0">
              <a:sym typeface="Wingdings"/>
            </a:endParaRPr>
          </a:p>
          <a:p>
            <a:pPr marL="8335" indent="0">
              <a:buNone/>
            </a:pPr>
            <a:r>
              <a:rPr lang="is-IS" dirty="0">
                <a:sym typeface="Wingdings"/>
              </a:rPr>
              <a:t>Cumbersome</a:t>
            </a:r>
            <a:endParaRPr lang="is-IS" sz="1800" dirty="0">
              <a:sym typeface="Wingdings"/>
            </a:endParaRPr>
          </a:p>
          <a:p>
            <a:pPr marL="476238"/>
            <a:r>
              <a:rPr lang="is-IS" sz="1800" dirty="0">
                <a:sym typeface="Wingdings"/>
              </a:rPr>
              <a:t>”Complicated” hardware: reduced speed / increased power</a:t>
            </a:r>
          </a:p>
          <a:p>
            <a:pPr marL="476238"/>
            <a:r>
              <a:rPr lang="is-IS" sz="1800" b="1" i="1" dirty="0">
                <a:solidFill>
                  <a:srgbClr val="FF0000"/>
                </a:solidFill>
                <a:sym typeface="Wingdings"/>
              </a:rPr>
              <a:t>Is there a better way?</a:t>
            </a:r>
            <a:endParaRPr lang="is-IS" sz="1800" b="1" i="1" dirty="0">
              <a:solidFill>
                <a:srgbClr val="FF0000"/>
              </a:solidFill>
            </a:endParaRPr>
          </a:p>
          <a:p>
            <a:endParaRPr lang="en-US" dirty="0"/>
          </a:p>
          <a:p>
            <a:pPr marL="0" indent="0">
              <a:buNone/>
            </a:pPr>
            <a:endParaRPr lang="en-US" dirty="0"/>
          </a:p>
          <a:p>
            <a:pPr marL="0" indent="0">
              <a:buNone/>
            </a:pPr>
            <a:endParaRPr lang="en-US" dirty="0"/>
          </a:p>
        </p:txBody>
      </p:sp>
      <p:sp>
        <p:nvSpPr>
          <p:cNvPr id="11" name="Date Placeholder 3"/>
          <p:cNvSpPr>
            <a:spLocks noGrp="1"/>
          </p:cNvSpPr>
          <p:nvPr>
            <p:ph type="dt" sz="half" idx="10"/>
          </p:nvPr>
        </p:nvSpPr>
        <p:spPr>
          <a:prstGeom prst="rect">
            <a:avLst/>
          </a:prstGeom>
        </p:spPr>
        <p:txBody>
          <a:bodyPr vert="horz" lIns="68579" tIns="34289" rIns="68579" bIns="34289" rtlCol="0" anchor="ctr"/>
          <a:lstStyle>
            <a:lvl1pPr algn="l">
              <a:defRPr sz="900">
                <a:solidFill>
                  <a:schemeClr val="tx1">
                    <a:tint val="75000"/>
                  </a:schemeClr>
                </a:solidFill>
              </a:defRPr>
            </a:lvl1pPr>
          </a:lstStyle>
          <a:p>
            <a:fld id="{330DC4BC-D3EA-AC4E-8CE2-B116B8069BE1}"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13" name="Slide Number Placeholder 5"/>
          <p:cNvSpPr>
            <a:spLocks noGrp="1"/>
          </p:cNvSpPr>
          <p:nvPr>
            <p:ph type="sldNum" sz="quarter" idx="12"/>
          </p:nvPr>
        </p:nvSpPr>
        <p:spPr>
          <a:prstGeom prst="rect">
            <a:avLst/>
          </a:prstGeom>
        </p:spPr>
        <p:txBody>
          <a:bodyPr vert="horz" lIns="68579" tIns="34289" rIns="68579" bIns="34289" rtlCol="0" anchor="ctr"/>
          <a:lstStyle>
            <a:lvl1pPr algn="r">
              <a:defRPr sz="900">
                <a:solidFill>
                  <a:schemeClr val="tx1">
                    <a:tint val="75000"/>
                  </a:schemeClr>
                </a:solidFill>
              </a:defRPr>
            </a:lvl1pPr>
          </a:lstStyle>
          <a:p>
            <a:fld id="{3CC63E4C-4642-794D-A2FD-70F6B81535F5}"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
        <p:nvSpPr>
          <p:cNvPr id="12" name="Footer Placeholder 4"/>
          <p:cNvSpPr>
            <a:spLocks noGrp="1"/>
          </p:cNvSpPr>
          <p:nvPr>
            <p:ph type="ftr" sz="quarter" idx="3"/>
          </p:nvPr>
        </p:nvSpPr>
        <p:spPr>
          <a:prstGeom prst="rect">
            <a:avLst/>
          </a:prstGeom>
        </p:spPr>
        <p:txBody>
          <a:bodyPr vert="horz" lIns="68579" tIns="34289" rIns="68579"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314228196"/>
              </p:ext>
            </p:extLst>
          </p:nvPr>
        </p:nvGraphicFramePr>
        <p:xfrm>
          <a:off x="2084616" y="1953707"/>
          <a:ext cx="4572000" cy="342900"/>
        </p:xfrm>
        <a:graphic>
          <a:graphicData uri="http://schemas.openxmlformats.org/drawingml/2006/table">
            <a:tbl>
              <a:tblPr firstRow="1" bandRow="1">
                <a:tableStyleId>{5C22544A-7EE6-4342-B048-85BDC9FD1C3A}</a:tableStyleId>
              </a:tblPr>
              <a:tblGrid>
                <a:gridCol w="571500">
                  <a:extLst>
                    <a:ext uri="{9D8B030D-6E8A-4147-A177-3AD203B41FA5}">
                      <a16:colId xmlns:a16="http://schemas.microsoft.com/office/drawing/2014/main" xmlns="" val="20000"/>
                    </a:ext>
                  </a:extLst>
                </a:gridCol>
                <a:gridCol w="4000500">
                  <a:extLst>
                    <a:ext uri="{9D8B030D-6E8A-4147-A177-3AD203B41FA5}">
                      <a16:colId xmlns:a16="http://schemas.microsoft.com/office/drawing/2014/main" xmlns="" val="20001"/>
                    </a:ext>
                  </a:extLst>
                </a:gridCol>
              </a:tblGrid>
              <a:tr h="342900">
                <a:tc>
                  <a:txBody>
                    <a:bodyPr/>
                    <a:lstStyle/>
                    <a:p>
                      <a:pPr algn="ctr"/>
                      <a:r>
                        <a:rPr lang="en-US" sz="1800" dirty="0"/>
                        <a:t>sign</a:t>
                      </a:r>
                    </a:p>
                  </a:txBody>
                  <a:tcPr marL="68580" marR="68580" marT="34290" marB="34290"/>
                </a:tc>
                <a:tc>
                  <a:txBody>
                    <a:bodyPr/>
                    <a:lstStyle/>
                    <a:p>
                      <a:pPr algn="ctr"/>
                      <a:r>
                        <a:rPr lang="en-US" sz="1800" dirty="0"/>
                        <a:t>7-bit magnitude</a:t>
                      </a:r>
                      <a:r>
                        <a:rPr lang="en-US" sz="1800" baseline="0" dirty="0"/>
                        <a:t> (0 </a:t>
                      </a:r>
                      <a:r>
                        <a:rPr lang="is-IS" sz="1800" baseline="0" dirty="0"/>
                        <a:t>… 127)</a:t>
                      </a:r>
                      <a:endParaRPr lang="en-US" sz="1800" dirty="0"/>
                    </a:p>
                  </a:txBody>
                  <a:tcPr marL="68580" marR="68580" marT="34290" marB="3429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3643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Administratrivia</a:t>
            </a:r>
            <a:endParaRPr lang="en-US" dirty="0"/>
          </a:p>
        </p:txBody>
      </p:sp>
      <p:sp>
        <p:nvSpPr>
          <p:cNvPr id="3" name="Content Placeholder 2"/>
          <p:cNvSpPr>
            <a:spLocks noGrp="1"/>
          </p:cNvSpPr>
          <p:nvPr>
            <p:ph idx="1"/>
          </p:nvPr>
        </p:nvSpPr>
        <p:spPr>
          <a:xfrm>
            <a:off x="222738" y="1055077"/>
            <a:ext cx="8921261" cy="3577646"/>
          </a:xfrm>
        </p:spPr>
        <p:txBody>
          <a:bodyPr/>
          <a:lstStyle/>
          <a:p>
            <a:r>
              <a:rPr lang="en-US" dirty="0" smtClean="0"/>
              <a:t>Notify us of all known variances</a:t>
            </a:r>
          </a:p>
          <a:p>
            <a:pPr lvl="1"/>
            <a:r>
              <a:rPr lang="en-US" dirty="0" smtClean="0"/>
              <a:t>DSP special accommodations: Email head TA (Steven Ho)</a:t>
            </a:r>
          </a:p>
          <a:p>
            <a:pPr lvl="1"/>
            <a:r>
              <a:rPr lang="en-US" dirty="0" smtClean="0"/>
              <a:t>Exam conflicts: Fill out the form on Piazza</a:t>
            </a:r>
            <a:br>
              <a:rPr lang="en-US" dirty="0" smtClean="0"/>
            </a:br>
            <a:r>
              <a:rPr lang="en-US" dirty="0" smtClean="0"/>
              <a:t>(special accommodations can be made only in exceptional cases)</a:t>
            </a:r>
          </a:p>
          <a:p>
            <a:pPr lvl="1"/>
            <a:r>
              <a:rPr lang="en-US" dirty="0" smtClean="0"/>
              <a:t>If you cannot get an instructional account, email head TA</a:t>
            </a:r>
            <a:endParaRPr lang="en-US" dirty="0"/>
          </a:p>
          <a:p>
            <a:r>
              <a:rPr lang="en-US" sz="3600" b="1" u="sng" dirty="0">
                <a:solidFill>
                  <a:srgbClr val="FF0000"/>
                </a:solidFill>
              </a:rPr>
              <a:t>Notify head </a:t>
            </a:r>
            <a:r>
              <a:rPr lang="en-US" sz="3600" b="1" u="sng" dirty="0" smtClean="0">
                <a:solidFill>
                  <a:srgbClr val="FF0000"/>
                </a:solidFill>
              </a:rPr>
              <a:t>TA by </a:t>
            </a:r>
            <a:r>
              <a:rPr lang="en-US" sz="3600" b="1" u="sng" dirty="0">
                <a:solidFill>
                  <a:srgbClr val="FF0000"/>
                </a:solidFill>
              </a:rPr>
              <a:t>Tuesday, 9</a:t>
            </a:r>
            <a:r>
              <a:rPr lang="en-US" sz="3600" b="1" u="sng" dirty="0" smtClean="0">
                <a:solidFill>
                  <a:srgbClr val="FF0000"/>
                </a:solidFill>
              </a:rPr>
              <a:t>/5/2017</a:t>
            </a:r>
            <a:endParaRPr lang="en-US" sz="3600" b="1" u="sng" dirty="0">
              <a:solidFill>
                <a:srgbClr val="FF0000"/>
              </a:solidFill>
            </a:endParaRPr>
          </a:p>
          <a:p>
            <a:pPr lvl="1"/>
            <a:r>
              <a:rPr lang="en-US" dirty="0" smtClean="0"/>
              <a:t>see </a:t>
            </a:r>
            <a:r>
              <a:rPr lang="en-US" dirty="0" smtClean="0">
                <a:hlinkClick r:id="rId3"/>
              </a:rPr>
              <a:t>http</a:t>
            </a:r>
            <a:r>
              <a:rPr lang="en-US" dirty="0">
                <a:hlinkClick r:id="rId3"/>
              </a:rPr>
              <a:t>://www-inst.eecs.berkeley.edu/~cs61c/</a:t>
            </a:r>
            <a:r>
              <a:rPr lang="en-US" dirty="0" smtClean="0">
                <a:hlinkClick r:id="rId3"/>
              </a:rPr>
              <a:t>fa17/</a:t>
            </a:r>
            <a:r>
              <a:rPr lang="en-US" dirty="0" smtClean="0"/>
              <a:t> </a:t>
            </a:r>
            <a:endParaRPr lang="en-US" dirty="0"/>
          </a:p>
        </p:txBody>
      </p:sp>
      <p:sp>
        <p:nvSpPr>
          <p:cNvPr id="4" name="Date Placeholder 3"/>
          <p:cNvSpPr>
            <a:spLocks noGrp="1"/>
          </p:cNvSpPr>
          <p:nvPr>
            <p:ph type="dt" sz="half" idx="10"/>
          </p:nvPr>
        </p:nvSpPr>
        <p:spPr/>
        <p:txBody>
          <a:bodyPr/>
          <a:lstStyle/>
          <a:p>
            <a:r>
              <a:rPr lang="en-US" dirty="0" smtClean="0"/>
              <a:t>CS 61c</a:t>
            </a:r>
            <a:endParaRPr lang="en-US" dirty="0"/>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40</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7750" y="4095750"/>
            <a:ext cx="6428455" cy="1074922"/>
          </a:xfrm>
          <a:prstGeom prst="rect">
            <a:avLst/>
          </a:prstGeom>
        </p:spPr>
      </p:pic>
      <p:sp>
        <p:nvSpPr>
          <p:cNvPr id="8" name="Frame 7"/>
          <p:cNvSpPr/>
          <p:nvPr/>
        </p:nvSpPr>
        <p:spPr>
          <a:xfrm>
            <a:off x="6553200" y="4095750"/>
            <a:ext cx="381000" cy="304800"/>
          </a:xfrm>
          <a:prstGeom prst="fram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C00000"/>
              </a:solidFill>
            </a:endParaRPr>
          </a:p>
        </p:txBody>
      </p:sp>
    </p:spTree>
    <p:extLst>
      <p:ext uri="{BB962C8B-B14F-4D97-AF65-F5344CB8AC3E}">
        <p14:creationId xmlns:p14="http://schemas.microsoft.com/office/powerpoint/2010/main" val="1787351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4" name="Date Placeholder 3"/>
          <p:cNvSpPr>
            <a:spLocks noGrp="1"/>
          </p:cNvSpPr>
          <p:nvPr>
            <p:ph type="dt" sz="half" idx="10"/>
          </p:nvPr>
        </p:nvSpPr>
        <p:spPr/>
        <p:txBody>
          <a:bodyPr/>
          <a:lstStyle/>
          <a:p>
            <a:fld id="{95E1A9B2-8816-244C-827E-78CA5327563C}" type="datetime1">
              <a:rPr lang="en-US" smtClean="0"/>
              <a:t>8/29/17</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41</a:t>
            </a:fld>
            <a:endParaRPr lang="en-US"/>
          </a:p>
        </p:txBody>
      </p:sp>
      <p:sp>
        <p:nvSpPr>
          <p:cNvPr id="6" name="Footer Placeholder 5"/>
          <p:cNvSpPr>
            <a:spLocks noGrp="1"/>
          </p:cNvSpPr>
          <p:nvPr>
            <p:ph type="ftr" sz="quarter" idx="4294967295"/>
          </p:nvPr>
        </p:nvSpPr>
        <p:spPr>
          <a:xfrm>
            <a:off x="3124200" y="4767265"/>
            <a:ext cx="2895600" cy="273844"/>
          </a:xfrm>
          <a:prstGeom prst="rect">
            <a:avLst/>
          </a:prstGeom>
        </p:spPr>
        <p:txBody>
          <a:bodyPr lIns="68580" tIns="34290" rIns="68580" bIns="34290"/>
          <a:lstStyle/>
          <a:p>
            <a:r>
              <a:rPr lang="en-US" dirty="0" smtClean="0"/>
              <a:t>Fall </a:t>
            </a:r>
            <a:r>
              <a:rPr lang="is-IS" dirty="0" smtClean="0"/>
              <a:t>2017</a:t>
            </a:r>
            <a:r>
              <a:rPr lang="en-US" dirty="0" smtClean="0"/>
              <a:t> - Lecture #2</a:t>
            </a:r>
            <a:endParaRPr lang="en-US" dirty="0"/>
          </a:p>
        </p:txBody>
      </p:sp>
      <p:pic>
        <p:nvPicPr>
          <p:cNvPr id="7" name="Picture 6"/>
          <p:cNvPicPr>
            <a:picLocks noChangeAspect="1"/>
          </p:cNvPicPr>
          <p:nvPr/>
        </p:nvPicPr>
        <p:blipFill>
          <a:blip r:embed="rId2"/>
          <a:stretch>
            <a:fillRect/>
          </a:stretch>
        </p:blipFill>
        <p:spPr>
          <a:xfrm>
            <a:off x="2667000" y="957265"/>
            <a:ext cx="3810000" cy="3810000"/>
          </a:xfrm>
          <a:prstGeom prst="rect">
            <a:avLst/>
          </a:prstGeom>
        </p:spPr>
      </p:pic>
    </p:spTree>
    <p:extLst>
      <p:ext uri="{BB962C8B-B14F-4D97-AF65-F5344CB8AC3E}">
        <p14:creationId xmlns:p14="http://schemas.microsoft.com/office/powerpoint/2010/main" val="291122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Numbers wrap-up</a:t>
            </a:r>
          </a:p>
          <a:p>
            <a:r>
              <a:rPr lang="en-US" dirty="0" smtClean="0"/>
              <a:t>This is not on the exam!</a:t>
            </a:r>
          </a:p>
          <a:p>
            <a:r>
              <a:rPr lang="en-US" dirty="0" smtClean="0"/>
              <a:t>Break</a:t>
            </a:r>
          </a:p>
          <a:p>
            <a:r>
              <a:rPr lang="en-US" dirty="0" smtClean="0"/>
              <a:t>C Primer</a:t>
            </a:r>
          </a:p>
          <a:p>
            <a:r>
              <a:rPr lang="en-US" dirty="0" err="1" smtClean="0"/>
              <a:t>Administrivia</a:t>
            </a:r>
            <a:r>
              <a:rPr lang="en-US" dirty="0" smtClean="0"/>
              <a:t>, Break</a:t>
            </a:r>
          </a:p>
          <a:p>
            <a:r>
              <a:rPr lang="en-US" b="1" dirty="0" smtClean="0"/>
              <a:t>C Type declarations</a:t>
            </a:r>
          </a:p>
          <a:p>
            <a:r>
              <a:rPr lang="en-US" dirty="0" smtClean="0"/>
              <a:t>And in Conclusion, …</a:t>
            </a:r>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4294967295"/>
          </p:nvPr>
        </p:nvSpPr>
        <p:spPr>
          <a:xfrm>
            <a:off x="2672862" y="4767267"/>
            <a:ext cx="3950676" cy="273844"/>
          </a:xfrm>
          <a:prstGeom prst="rect">
            <a:avLst/>
          </a:prstGeom>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42</a:t>
            </a:fld>
            <a:endParaRPr lang="en-US"/>
          </a:p>
        </p:txBody>
      </p:sp>
    </p:spTree>
    <p:extLst>
      <p:ext uri="{BB962C8B-B14F-4D97-AF65-F5344CB8AC3E}">
        <p14:creationId xmlns:p14="http://schemas.microsoft.com/office/powerpoint/2010/main" val="33829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Typed Variables in C</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err="1" smtClean="0">
                <a:latin typeface="Courier" charset="0"/>
                <a:ea typeface="Courier" charset="0"/>
                <a:cs typeface="Courier" charset="0"/>
              </a:rPr>
              <a:t>int</a:t>
            </a:r>
            <a:r>
              <a:rPr lang="en-US" sz="2400" dirty="0" smtClean="0">
                <a:latin typeface="Courier" charset="0"/>
                <a:ea typeface="Courier" charset="0"/>
                <a:cs typeface="Courier" charset="0"/>
              </a:rPr>
              <a:t> a = 4;</a:t>
            </a:r>
            <a:r>
              <a:rPr lang="en-US" sz="2400" dirty="0" smtClean="0"/>
              <a:t>  </a:t>
            </a:r>
          </a:p>
          <a:p>
            <a:pPr marL="0" indent="0">
              <a:buNone/>
            </a:pPr>
            <a:r>
              <a:rPr lang="en-US" sz="2400" dirty="0" smtClean="0">
                <a:latin typeface="Courier" charset="0"/>
                <a:ea typeface="Courier" charset="0"/>
                <a:cs typeface="Courier" charset="0"/>
              </a:rPr>
              <a:t>float f = 1.38e7;</a:t>
            </a:r>
          </a:p>
          <a:p>
            <a:pPr marL="0" indent="0">
              <a:buNone/>
            </a:pPr>
            <a:r>
              <a:rPr lang="en-US" sz="2400" dirty="0" smtClean="0">
                <a:latin typeface="Courier" charset="0"/>
                <a:ea typeface="Courier" charset="0"/>
                <a:cs typeface="Courier" charset="0"/>
              </a:rPr>
              <a:t>char c = ‘x’;</a:t>
            </a:r>
            <a:endParaRPr lang="en-US" sz="2400" dirty="0">
              <a:latin typeface="Courier" charset="0"/>
              <a:ea typeface="Courier" charset="0"/>
              <a:cs typeface="Courier" charset="0"/>
            </a:endParaRPr>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sp>
        <p:nvSpPr>
          <p:cNvPr id="6" name="Slide Number Placeholder 5"/>
          <p:cNvSpPr>
            <a:spLocks noGrp="1"/>
          </p:cNvSpPr>
          <p:nvPr>
            <p:ph type="sldNum" sz="quarter" idx="12"/>
          </p:nvPr>
        </p:nvSpPr>
        <p:spPr/>
        <p:txBody>
          <a:bodyPr/>
          <a:lstStyle/>
          <a:p>
            <a:fld id="{3FF131CF-B26C-E347-9AC9-78212C099DD5}" type="slidenum">
              <a:rPr lang="en-US" smtClean="0"/>
              <a:t>43</a:t>
            </a:fld>
            <a:endParaRPr lang="en-US"/>
          </a:p>
        </p:txBody>
      </p:sp>
      <p:sp>
        <p:nvSpPr>
          <p:cNvPr id="7" name="TextBox 6"/>
          <p:cNvSpPr txBox="1"/>
          <p:nvPr/>
        </p:nvSpPr>
        <p:spPr>
          <a:xfrm>
            <a:off x="4830317" y="989715"/>
            <a:ext cx="3788217" cy="1569660"/>
          </a:xfrm>
          <a:prstGeom prst="rect">
            <a:avLst/>
          </a:prstGeom>
          <a:noFill/>
        </p:spPr>
        <p:txBody>
          <a:bodyPr wrap="none" lIns="91428" tIns="45714" rIns="91428" bIns="45714" rtlCol="0">
            <a:spAutoFit/>
          </a:bodyPr>
          <a:lstStyle/>
          <a:p>
            <a:pPr marL="285708" indent="-285708">
              <a:buFont typeface="Arial" charset="0"/>
              <a:buChar char="•"/>
            </a:pPr>
            <a:r>
              <a:rPr lang="en-US" sz="3200" dirty="0"/>
              <a:t>Declare before use</a:t>
            </a:r>
          </a:p>
          <a:p>
            <a:pPr marL="285708" indent="-285708">
              <a:buFont typeface="Arial" charset="0"/>
              <a:buChar char="•"/>
            </a:pPr>
            <a:r>
              <a:rPr lang="en-US" sz="3200" dirty="0"/>
              <a:t>Type cannot change</a:t>
            </a:r>
          </a:p>
          <a:p>
            <a:pPr marL="285708" indent="-285708">
              <a:buFont typeface="Arial" charset="0"/>
              <a:buChar char="•"/>
            </a:pPr>
            <a:r>
              <a:rPr lang="en-US" sz="3200" dirty="0"/>
              <a:t>Like Java</a:t>
            </a:r>
          </a:p>
        </p:txBody>
      </p:sp>
      <p:graphicFrame>
        <p:nvGraphicFramePr>
          <p:cNvPr id="9" name="Table 8"/>
          <p:cNvGraphicFramePr>
            <a:graphicFrameLocks noGrp="1"/>
          </p:cNvGraphicFramePr>
          <p:nvPr>
            <p:extLst>
              <p:ext uri="{D42A27DB-BD31-4B8C-83A1-F6EECF244321}">
                <p14:modId xmlns:p14="http://schemas.microsoft.com/office/powerpoint/2010/main" val="1858992627"/>
              </p:ext>
            </p:extLst>
          </p:nvPr>
        </p:nvGraphicFramePr>
        <p:xfrm>
          <a:off x="228600" y="2571750"/>
          <a:ext cx="8490954" cy="2080260"/>
        </p:xfrm>
        <a:graphic>
          <a:graphicData uri="http://schemas.openxmlformats.org/drawingml/2006/table">
            <a:tbl>
              <a:tblPr firstRow="1" bandRow="1">
                <a:tableStyleId>{5C22544A-7EE6-4342-B048-85BDC9FD1C3A}</a:tableStyleId>
              </a:tblPr>
              <a:tblGrid>
                <a:gridCol w="1749496"/>
                <a:gridCol w="3911140"/>
                <a:gridCol w="2830318"/>
              </a:tblGrid>
              <a:tr h="297180">
                <a:tc>
                  <a:txBody>
                    <a:bodyPr/>
                    <a:lstStyle/>
                    <a:p>
                      <a:r>
                        <a:rPr lang="en-US" sz="1500" dirty="0" smtClean="0"/>
                        <a:t>Type</a:t>
                      </a:r>
                      <a:endParaRPr lang="en-US" sz="1500" dirty="0"/>
                    </a:p>
                  </a:txBody>
                  <a:tcPr marT="34290" marB="34290"/>
                </a:tc>
                <a:tc>
                  <a:txBody>
                    <a:bodyPr/>
                    <a:lstStyle/>
                    <a:p>
                      <a:r>
                        <a:rPr lang="en-US" sz="1500" dirty="0" smtClean="0"/>
                        <a:t>Description</a:t>
                      </a:r>
                      <a:endParaRPr lang="en-US" sz="1500" dirty="0"/>
                    </a:p>
                  </a:txBody>
                  <a:tcPr marT="34290" marB="34290"/>
                </a:tc>
                <a:tc>
                  <a:txBody>
                    <a:bodyPr/>
                    <a:lstStyle/>
                    <a:p>
                      <a:r>
                        <a:rPr lang="en-US" sz="1500" dirty="0" smtClean="0"/>
                        <a:t>Examples</a:t>
                      </a:r>
                      <a:endParaRPr lang="en-US" sz="1500" dirty="0"/>
                    </a:p>
                  </a:txBody>
                  <a:tcPr marT="34290" marB="34290"/>
                </a:tc>
              </a:tr>
              <a:tr h="297180">
                <a:tc>
                  <a:txBody>
                    <a:bodyPr/>
                    <a:lstStyle/>
                    <a:p>
                      <a:r>
                        <a:rPr lang="en-US" sz="1500" dirty="0" err="1" smtClean="0"/>
                        <a:t>int</a:t>
                      </a:r>
                      <a:endParaRPr lang="en-US" sz="1500" dirty="0"/>
                    </a:p>
                  </a:txBody>
                  <a:tcPr marT="34290" marB="34290"/>
                </a:tc>
                <a:tc>
                  <a:txBody>
                    <a:bodyPr/>
                    <a:lstStyle/>
                    <a:p>
                      <a:r>
                        <a:rPr lang="en-US" sz="1500" dirty="0" smtClean="0"/>
                        <a:t>integers, positive or negative</a:t>
                      </a:r>
                      <a:endParaRPr lang="en-US" sz="1500" dirty="0"/>
                    </a:p>
                  </a:txBody>
                  <a:tcPr marT="34290" marB="34290"/>
                </a:tc>
                <a:tc>
                  <a:txBody>
                    <a:bodyPr/>
                    <a:lstStyle/>
                    <a:p>
                      <a:r>
                        <a:rPr lang="en-US" sz="1500" dirty="0" smtClean="0"/>
                        <a:t>0, 82, -77, 0xAB87</a:t>
                      </a:r>
                      <a:endParaRPr lang="en-US" sz="1500" dirty="0"/>
                    </a:p>
                  </a:txBody>
                  <a:tcPr marT="34290" marB="34290"/>
                </a:tc>
              </a:tr>
              <a:tr h="297180">
                <a:tc>
                  <a:txBody>
                    <a:bodyPr/>
                    <a:lstStyle/>
                    <a:p>
                      <a:r>
                        <a:rPr lang="en-US" sz="1500" dirty="0" smtClean="0"/>
                        <a:t>unsigned </a:t>
                      </a:r>
                      <a:r>
                        <a:rPr lang="en-US" sz="1500" dirty="0" err="1" smtClean="0"/>
                        <a:t>int</a:t>
                      </a:r>
                      <a:endParaRPr lang="en-US" sz="1500" dirty="0"/>
                    </a:p>
                  </a:txBody>
                  <a:tcPr marT="34290" marB="34290"/>
                </a:tc>
                <a:tc>
                  <a:txBody>
                    <a:bodyPr/>
                    <a:lstStyle/>
                    <a:p>
                      <a:r>
                        <a:rPr lang="en-US" sz="1500" dirty="0" smtClean="0"/>
                        <a:t>ditto,</a:t>
                      </a:r>
                      <a:r>
                        <a:rPr lang="en-US" sz="1500" baseline="0" dirty="0" smtClean="0"/>
                        <a:t> no negatives</a:t>
                      </a:r>
                      <a:endParaRPr lang="en-US" sz="1500" dirty="0"/>
                    </a:p>
                  </a:txBody>
                  <a:tcPr marT="34290" marB="34290"/>
                </a:tc>
                <a:tc>
                  <a:txBody>
                    <a:bodyPr/>
                    <a:lstStyle/>
                    <a:p>
                      <a:r>
                        <a:rPr lang="en-US" sz="1500" dirty="0" smtClean="0"/>
                        <a:t>0, 8,</a:t>
                      </a:r>
                      <a:r>
                        <a:rPr lang="en-US" sz="1500" baseline="0" dirty="0" smtClean="0"/>
                        <a:t> 37</a:t>
                      </a:r>
                      <a:endParaRPr lang="en-US" sz="1500" dirty="0"/>
                    </a:p>
                  </a:txBody>
                  <a:tcPr marT="34290" marB="34290"/>
                </a:tc>
              </a:tr>
              <a:tr h="297180">
                <a:tc>
                  <a:txBody>
                    <a:bodyPr/>
                    <a:lstStyle/>
                    <a:p>
                      <a:r>
                        <a:rPr lang="en-US" sz="1500" dirty="0" smtClean="0"/>
                        <a:t>float</a:t>
                      </a:r>
                      <a:endParaRPr lang="en-US" sz="1500" dirty="0"/>
                    </a:p>
                  </a:txBody>
                  <a:tcPr marT="34290" marB="34290"/>
                </a:tc>
                <a:tc>
                  <a:txBody>
                    <a:bodyPr/>
                    <a:lstStyle/>
                    <a:p>
                      <a:r>
                        <a:rPr lang="en-US" sz="1500" dirty="0" smtClean="0"/>
                        <a:t>(single</a:t>
                      </a:r>
                      <a:r>
                        <a:rPr lang="en-US" sz="1500" baseline="0" dirty="0" smtClean="0"/>
                        <a:t> precision) floating point</a:t>
                      </a:r>
                      <a:endParaRPr lang="en-US" sz="1500" dirty="0"/>
                    </a:p>
                  </a:txBody>
                  <a:tcPr marT="34290" marB="34290"/>
                </a:tc>
                <a:tc>
                  <a:txBody>
                    <a:bodyPr/>
                    <a:lstStyle/>
                    <a:p>
                      <a:r>
                        <a:rPr lang="en-US" sz="1500" dirty="0" smtClean="0"/>
                        <a:t>3.2, -7.9e-10</a:t>
                      </a:r>
                      <a:endParaRPr lang="en-US" sz="1500" dirty="0"/>
                    </a:p>
                  </a:txBody>
                  <a:tcPr marT="34290" marB="34290"/>
                </a:tc>
              </a:tr>
              <a:tr h="297180">
                <a:tc>
                  <a:txBody>
                    <a:bodyPr/>
                    <a:lstStyle/>
                    <a:p>
                      <a:r>
                        <a:rPr lang="en-US" sz="1500" dirty="0" smtClean="0"/>
                        <a:t>char</a:t>
                      </a:r>
                      <a:endParaRPr lang="en-US" sz="1500" dirty="0"/>
                    </a:p>
                  </a:txBody>
                  <a:tcPr marT="34290" marB="34290"/>
                </a:tc>
                <a:tc>
                  <a:txBody>
                    <a:bodyPr/>
                    <a:lstStyle/>
                    <a:p>
                      <a:r>
                        <a:rPr lang="en-US" sz="1500" dirty="0" smtClean="0"/>
                        <a:t>text character or symbol</a:t>
                      </a:r>
                      <a:endParaRPr lang="en-US" sz="1500" dirty="0"/>
                    </a:p>
                  </a:txBody>
                  <a:tcPr marT="34290" marB="34290"/>
                </a:tc>
                <a:tc>
                  <a:txBody>
                    <a:bodyPr/>
                    <a:lstStyle/>
                    <a:p>
                      <a:r>
                        <a:rPr lang="en-US" sz="1500" dirty="0" smtClean="0"/>
                        <a:t>’x’, ‘F’, ‘?’</a:t>
                      </a:r>
                      <a:endParaRPr lang="en-US" sz="1500" dirty="0"/>
                    </a:p>
                  </a:txBody>
                  <a:tcPr marT="34290" marB="34290"/>
                </a:tc>
              </a:tr>
              <a:tr h="297180">
                <a:tc>
                  <a:txBody>
                    <a:bodyPr/>
                    <a:lstStyle/>
                    <a:p>
                      <a:r>
                        <a:rPr lang="en-US" sz="1500" dirty="0" smtClean="0"/>
                        <a:t>double</a:t>
                      </a:r>
                      <a:endParaRPr lang="en-US" sz="1500" dirty="0"/>
                    </a:p>
                  </a:txBody>
                  <a:tcPr marT="34290" marB="34290"/>
                </a:tc>
                <a:tc>
                  <a:txBody>
                    <a:bodyPr/>
                    <a:lstStyle/>
                    <a:p>
                      <a:r>
                        <a:rPr lang="en-US" sz="1500" dirty="0" smtClean="0"/>
                        <a:t>high precision/range</a:t>
                      </a:r>
                      <a:r>
                        <a:rPr lang="en-US" sz="1500" baseline="0" dirty="0" smtClean="0"/>
                        <a:t> float</a:t>
                      </a:r>
                      <a:endParaRPr lang="en-US" sz="1500" dirty="0"/>
                    </a:p>
                  </a:txBody>
                  <a:tcPr marT="34290" marB="34290"/>
                </a:tc>
                <a:tc>
                  <a:txBody>
                    <a:bodyPr/>
                    <a:lstStyle/>
                    <a:p>
                      <a:r>
                        <a:rPr lang="en-US" sz="1500" dirty="0" smtClean="0"/>
                        <a:t>1.3e100</a:t>
                      </a:r>
                      <a:endParaRPr lang="en-US" sz="1500" dirty="0"/>
                    </a:p>
                  </a:txBody>
                  <a:tcPr marT="34290" marB="34290"/>
                </a:tc>
              </a:tr>
              <a:tr h="297180">
                <a:tc>
                  <a:txBody>
                    <a:bodyPr/>
                    <a:lstStyle/>
                    <a:p>
                      <a:r>
                        <a:rPr lang="en-US" sz="1500" dirty="0" smtClean="0"/>
                        <a:t>long</a:t>
                      </a:r>
                      <a:endParaRPr lang="en-US" sz="1500" dirty="0"/>
                    </a:p>
                  </a:txBody>
                  <a:tcPr marT="34290" marB="34290"/>
                </a:tc>
                <a:tc>
                  <a:txBody>
                    <a:bodyPr/>
                    <a:lstStyle/>
                    <a:p>
                      <a:r>
                        <a:rPr lang="en-US" sz="1500" dirty="0" smtClean="0"/>
                        <a:t>integer with more bits</a:t>
                      </a:r>
                      <a:endParaRPr lang="en-US" sz="1500" dirty="0"/>
                    </a:p>
                  </a:txBody>
                  <a:tcPr marT="34290" marB="34290"/>
                </a:tc>
                <a:tc>
                  <a:txBody>
                    <a:bodyPr/>
                    <a:lstStyle/>
                    <a:p>
                      <a:r>
                        <a:rPr lang="en-US" sz="1500" dirty="0" smtClean="0"/>
                        <a:t>427943</a:t>
                      </a:r>
                      <a:endParaRPr lang="en-US" sz="1500" dirty="0"/>
                    </a:p>
                  </a:txBody>
                  <a:tcPr marT="34290" marB="34290"/>
                </a:tc>
              </a:tr>
            </a:tbl>
          </a:graphicData>
        </a:graphic>
      </p:graphicFrame>
    </p:spTree>
    <p:extLst>
      <p:ext uri="{BB962C8B-B14F-4D97-AF65-F5344CB8AC3E}">
        <p14:creationId xmlns:p14="http://schemas.microsoft.com/office/powerpoint/2010/main" val="20895001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Constants and </a:t>
            </a:r>
            <a:r>
              <a:rPr lang="en-US" dirty="0" err="1" smtClean="0"/>
              <a:t>Enummerations</a:t>
            </a:r>
            <a:r>
              <a:rPr lang="en-US" dirty="0" smtClean="0"/>
              <a:t> in C</a:t>
            </a:r>
            <a:endParaRPr lang="en-US" dirty="0"/>
          </a:p>
        </p:txBody>
      </p:sp>
      <p:sp>
        <p:nvSpPr>
          <p:cNvPr id="3" name="Content Placeholder 2"/>
          <p:cNvSpPr>
            <a:spLocks noGrp="1"/>
          </p:cNvSpPr>
          <p:nvPr>
            <p:ph idx="1"/>
          </p:nvPr>
        </p:nvSpPr>
        <p:spPr>
          <a:xfrm>
            <a:off x="228600" y="971550"/>
            <a:ext cx="8628184" cy="3577646"/>
          </a:xfrm>
        </p:spPr>
        <p:txBody>
          <a:bodyPr/>
          <a:lstStyle/>
          <a:p>
            <a:r>
              <a:rPr lang="en-US" dirty="0" smtClean="0"/>
              <a:t>Constants</a:t>
            </a:r>
          </a:p>
          <a:p>
            <a:pPr lvl="1"/>
            <a:r>
              <a:rPr lang="en-US" dirty="0" smtClean="0"/>
              <a:t>Assigned in typed declaration, cannot change</a:t>
            </a:r>
          </a:p>
          <a:p>
            <a:pPr lvl="1"/>
            <a:r>
              <a:rPr lang="en-US" dirty="0" smtClean="0"/>
              <a:t>E.g.</a:t>
            </a:r>
          </a:p>
          <a:p>
            <a:pPr lvl="2"/>
            <a:r>
              <a:rPr lang="en-US" dirty="0" err="1">
                <a:latin typeface="Courier" charset="0"/>
                <a:ea typeface="Courier" charset="0"/>
                <a:cs typeface="Courier" charset="0"/>
              </a:rPr>
              <a:t>c</a:t>
            </a:r>
            <a:r>
              <a:rPr lang="en-US" dirty="0" err="1" smtClean="0">
                <a:latin typeface="Courier" charset="0"/>
                <a:ea typeface="Courier" charset="0"/>
                <a:cs typeface="Courier" charset="0"/>
              </a:rPr>
              <a:t>onst</a:t>
            </a:r>
            <a:r>
              <a:rPr lang="en-US" dirty="0" smtClean="0">
                <a:latin typeface="Courier" charset="0"/>
                <a:ea typeface="Courier" charset="0"/>
                <a:cs typeface="Courier" charset="0"/>
              </a:rPr>
              <a:t> float pi = 3.1415;</a:t>
            </a:r>
          </a:p>
          <a:p>
            <a:pPr lvl="2"/>
            <a:r>
              <a:rPr lang="en-US" dirty="0" err="1">
                <a:latin typeface="Courier" charset="0"/>
                <a:ea typeface="Courier" charset="0"/>
                <a:cs typeface="Courier" charset="0"/>
              </a:rPr>
              <a:t>c</a:t>
            </a:r>
            <a:r>
              <a:rPr lang="en-US" dirty="0" err="1" smtClean="0">
                <a:latin typeface="Courier" charset="0"/>
                <a:ea typeface="Courier" charset="0"/>
                <a:cs typeface="Courier" charset="0"/>
              </a:rPr>
              <a:t>onst</a:t>
            </a:r>
            <a:r>
              <a:rPr lang="en-US" dirty="0" smtClean="0">
                <a:latin typeface="Courier" charset="0"/>
                <a:ea typeface="Courier" charset="0"/>
                <a:cs typeface="Courier" charset="0"/>
              </a:rPr>
              <a:t> unsigned long </a:t>
            </a:r>
            <a:r>
              <a:rPr lang="en-US" dirty="0" err="1" smtClean="0">
                <a:latin typeface="Courier" charset="0"/>
                <a:ea typeface="Courier" charset="0"/>
                <a:cs typeface="Courier" charset="0"/>
              </a:rPr>
              <a:t>addr</a:t>
            </a:r>
            <a:r>
              <a:rPr lang="en-US" dirty="0" smtClean="0">
                <a:latin typeface="Courier" charset="0"/>
                <a:ea typeface="Courier" charset="0"/>
                <a:cs typeface="Courier" charset="0"/>
              </a:rPr>
              <a:t> = 0xaf460;</a:t>
            </a:r>
          </a:p>
          <a:p>
            <a:r>
              <a:rPr lang="en-US" dirty="0" smtClean="0"/>
              <a:t>Enumerations</a:t>
            </a:r>
          </a:p>
        </p:txBody>
      </p:sp>
      <p:sp>
        <p:nvSpPr>
          <p:cNvPr id="6" name="Slide Number Placeholder 5"/>
          <p:cNvSpPr>
            <a:spLocks noGrp="1"/>
          </p:cNvSpPr>
          <p:nvPr>
            <p:ph type="sldNum" sz="quarter" idx="12"/>
          </p:nvPr>
        </p:nvSpPr>
        <p:spPr/>
        <p:txBody>
          <a:bodyPr/>
          <a:lstStyle/>
          <a:p>
            <a:fld id="{3FF131CF-B26C-E347-9AC9-78212C099DD5}" type="slidenum">
              <a:rPr lang="en-US" smtClean="0"/>
              <a:t>44</a:t>
            </a:fld>
            <a:endParaRPr lang="en-US"/>
          </a:p>
        </p:txBody>
      </p:sp>
      <p:pic>
        <p:nvPicPr>
          <p:cNvPr id="9" name="Picture 8"/>
          <p:cNvPicPr>
            <a:picLocks noChangeAspect="1"/>
          </p:cNvPicPr>
          <p:nvPr/>
        </p:nvPicPr>
        <p:blipFill>
          <a:blip r:embed="rId2"/>
          <a:stretch>
            <a:fillRect/>
          </a:stretch>
        </p:blipFill>
        <p:spPr>
          <a:xfrm>
            <a:off x="2819400" y="2946293"/>
            <a:ext cx="4867658" cy="2197207"/>
          </a:xfrm>
          <a:prstGeom prst="rect">
            <a:avLst/>
          </a:prstGeom>
        </p:spPr>
      </p:pic>
    </p:spTree>
    <p:extLst>
      <p:ext uri="{BB962C8B-B14F-4D97-AF65-F5344CB8AC3E}">
        <p14:creationId xmlns:p14="http://schemas.microsoft.com/office/powerpoint/2010/main" val="8855740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Integers: Python vs. Java vs. C</a:t>
            </a:r>
            <a:endParaRPr lang="en-US" dirty="0"/>
          </a:p>
        </p:txBody>
      </p:sp>
      <p:sp>
        <p:nvSpPr>
          <p:cNvPr id="3" name="Content Placeholder 2"/>
          <p:cNvSpPr>
            <a:spLocks noGrp="1"/>
          </p:cNvSpPr>
          <p:nvPr>
            <p:ph idx="1"/>
          </p:nvPr>
        </p:nvSpPr>
        <p:spPr>
          <a:xfrm>
            <a:off x="457200" y="2552884"/>
            <a:ext cx="8686800" cy="2469596"/>
          </a:xfrm>
        </p:spPr>
        <p:txBody>
          <a:bodyPr>
            <a:normAutofit fontScale="92500" lnSpcReduction="20000"/>
          </a:bodyPr>
          <a:lstStyle/>
          <a:p>
            <a:r>
              <a:rPr lang="en-US" dirty="0" smtClean="0"/>
              <a:t>C: </a:t>
            </a:r>
            <a:r>
              <a:rPr lang="en-US" dirty="0" err="1" smtClean="0">
                <a:latin typeface="Courier"/>
                <a:cs typeface="Courier"/>
              </a:rPr>
              <a:t>int</a:t>
            </a:r>
            <a:r>
              <a:rPr lang="en-US" dirty="0" smtClean="0"/>
              <a:t> </a:t>
            </a:r>
          </a:p>
          <a:p>
            <a:pPr lvl="1"/>
            <a:r>
              <a:rPr lang="en-US" dirty="0" smtClean="0"/>
              <a:t>integer type that target processor works with most efficiently</a:t>
            </a:r>
          </a:p>
          <a:p>
            <a:r>
              <a:rPr lang="en-US" dirty="0" smtClean="0"/>
              <a:t>Only guarantee: </a:t>
            </a:r>
          </a:p>
          <a:p>
            <a:pPr lvl="1"/>
            <a:r>
              <a:rPr lang="en-US" dirty="0" err="1" smtClean="0"/>
              <a:t>sizeof</a:t>
            </a:r>
            <a:r>
              <a:rPr lang="en-US" dirty="0" smtClean="0"/>
              <a:t>(</a:t>
            </a:r>
            <a:r>
              <a:rPr lang="en-US" dirty="0" smtClean="0">
                <a:cs typeface="Courier"/>
              </a:rPr>
              <a:t>long long</a:t>
            </a:r>
            <a:r>
              <a:rPr lang="en-US" dirty="0" smtClean="0"/>
              <a:t>) ≥ </a:t>
            </a:r>
            <a:r>
              <a:rPr lang="en-US" dirty="0" err="1" smtClean="0"/>
              <a:t>sizeof</a:t>
            </a:r>
            <a:r>
              <a:rPr lang="en-US" dirty="0" smtClean="0"/>
              <a:t>(</a:t>
            </a:r>
            <a:r>
              <a:rPr lang="en-US" dirty="0" smtClean="0">
                <a:cs typeface="Courier"/>
              </a:rPr>
              <a:t>long</a:t>
            </a:r>
            <a:r>
              <a:rPr lang="en-US" dirty="0" smtClean="0"/>
              <a:t>) ≥ </a:t>
            </a:r>
            <a:r>
              <a:rPr lang="en-US" dirty="0" err="1" smtClean="0"/>
              <a:t>sizeof</a:t>
            </a:r>
            <a:r>
              <a:rPr lang="en-US" dirty="0" smtClean="0"/>
              <a:t>(</a:t>
            </a:r>
            <a:r>
              <a:rPr lang="en-US" dirty="0" err="1" smtClean="0">
                <a:cs typeface="Courier"/>
              </a:rPr>
              <a:t>int</a:t>
            </a:r>
            <a:r>
              <a:rPr lang="en-US" dirty="0" smtClean="0"/>
              <a:t>) ≥ </a:t>
            </a:r>
            <a:r>
              <a:rPr lang="en-US" dirty="0" err="1" smtClean="0"/>
              <a:t>sizeof</a:t>
            </a:r>
            <a:r>
              <a:rPr lang="en-US" dirty="0" smtClean="0"/>
              <a:t>(</a:t>
            </a:r>
            <a:r>
              <a:rPr lang="en-US" dirty="0" smtClean="0">
                <a:cs typeface="Courier"/>
              </a:rPr>
              <a:t>short</a:t>
            </a:r>
            <a:r>
              <a:rPr lang="en-US" dirty="0" smtClean="0"/>
              <a:t>)</a:t>
            </a:r>
          </a:p>
          <a:p>
            <a:pPr lvl="1"/>
            <a:r>
              <a:rPr lang="en-US" dirty="0" smtClean="0">
                <a:latin typeface="Calibri"/>
                <a:cs typeface="Calibri"/>
              </a:rPr>
              <a:t>Also, </a:t>
            </a:r>
            <a:r>
              <a:rPr lang="en-US" dirty="0" smtClean="0">
                <a:latin typeface="Courier"/>
                <a:cs typeface="Courier"/>
              </a:rPr>
              <a:t>short </a:t>
            </a:r>
            <a:r>
              <a:rPr lang="en-US" dirty="0" smtClean="0"/>
              <a:t>&gt;= 16 bits, </a:t>
            </a:r>
            <a:r>
              <a:rPr lang="en-US" dirty="0" smtClean="0">
                <a:latin typeface="Courier"/>
                <a:cs typeface="Courier"/>
              </a:rPr>
              <a:t>long </a:t>
            </a:r>
            <a:r>
              <a:rPr lang="en-US" dirty="0" smtClean="0"/>
              <a:t>&gt;= 32 bits</a:t>
            </a:r>
          </a:p>
          <a:p>
            <a:pPr lvl="1"/>
            <a:r>
              <a:rPr lang="en-US" dirty="0" smtClean="0"/>
              <a:t>All could be 64 bits</a:t>
            </a:r>
          </a:p>
          <a:p>
            <a:r>
              <a:rPr lang="en-US" dirty="0" smtClean="0"/>
              <a:t>Impacts portability between architectures</a:t>
            </a:r>
          </a:p>
          <a:p>
            <a:endParaRPr lang="en-US" dirty="0" smtClean="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65190464"/>
              </p:ext>
            </p:extLst>
          </p:nvPr>
        </p:nvGraphicFramePr>
        <p:xfrm>
          <a:off x="672125" y="851717"/>
          <a:ext cx="7862973" cy="1554480"/>
        </p:xfrm>
        <a:graphic>
          <a:graphicData uri="http://schemas.openxmlformats.org/drawingml/2006/table">
            <a:tbl>
              <a:tblPr firstRow="1" bandRow="1">
                <a:tableStyleId>{5C22544A-7EE6-4342-B048-85BDC9FD1C3A}</a:tableStyleId>
              </a:tblPr>
              <a:tblGrid>
                <a:gridCol w="1680234"/>
                <a:gridCol w="6182739"/>
              </a:tblGrid>
              <a:tr h="388620">
                <a:tc>
                  <a:txBody>
                    <a:bodyPr/>
                    <a:lstStyle/>
                    <a:p>
                      <a:r>
                        <a:rPr lang="en-US" sz="2100" dirty="0" smtClean="0"/>
                        <a:t>Language</a:t>
                      </a:r>
                      <a:endParaRPr lang="en-US" sz="2100" dirty="0"/>
                    </a:p>
                  </a:txBody>
                  <a:tcPr marT="34290" marB="34290"/>
                </a:tc>
                <a:tc>
                  <a:txBody>
                    <a:bodyPr/>
                    <a:lstStyle/>
                    <a:p>
                      <a:r>
                        <a:rPr lang="en-US" sz="2100" dirty="0" err="1" smtClean="0"/>
                        <a:t>sizeof(int</a:t>
                      </a:r>
                      <a:r>
                        <a:rPr lang="en-US" sz="2100" dirty="0" smtClean="0"/>
                        <a:t>)</a:t>
                      </a:r>
                      <a:endParaRPr lang="en-US" sz="2100" dirty="0"/>
                    </a:p>
                  </a:txBody>
                  <a:tcPr marT="34290" marB="34290"/>
                </a:tc>
              </a:tr>
              <a:tr h="388620">
                <a:tc>
                  <a:txBody>
                    <a:bodyPr/>
                    <a:lstStyle/>
                    <a:p>
                      <a:r>
                        <a:rPr lang="en-US" sz="2100" dirty="0" smtClean="0"/>
                        <a:t>Python</a:t>
                      </a:r>
                      <a:endParaRPr lang="en-US" sz="2100" dirty="0"/>
                    </a:p>
                  </a:txBody>
                  <a:tcPr marT="34290" marB="34290"/>
                </a:tc>
                <a:tc>
                  <a:txBody>
                    <a:bodyPr/>
                    <a:lstStyle/>
                    <a:p>
                      <a:r>
                        <a:rPr lang="en-US" sz="2100" dirty="0" smtClean="0"/>
                        <a:t>&gt;=32 bits (plain </a:t>
                      </a:r>
                      <a:r>
                        <a:rPr lang="en-US" sz="2100" dirty="0" err="1" smtClean="0"/>
                        <a:t>ints</a:t>
                      </a:r>
                      <a:r>
                        <a:rPr lang="en-US" sz="2100" dirty="0" smtClean="0"/>
                        <a:t>), infinite</a:t>
                      </a:r>
                      <a:r>
                        <a:rPr lang="en-US" sz="2100" baseline="0" dirty="0" smtClean="0"/>
                        <a:t> (long </a:t>
                      </a:r>
                      <a:r>
                        <a:rPr lang="en-US" sz="2100" baseline="0" dirty="0" err="1" smtClean="0"/>
                        <a:t>ints</a:t>
                      </a:r>
                      <a:r>
                        <a:rPr lang="en-US" sz="2100" baseline="0" dirty="0" smtClean="0"/>
                        <a:t>)</a:t>
                      </a:r>
                      <a:endParaRPr lang="en-US" sz="2100" dirty="0"/>
                    </a:p>
                  </a:txBody>
                  <a:tcPr marT="34290" marB="34290"/>
                </a:tc>
              </a:tr>
              <a:tr h="388620">
                <a:tc>
                  <a:txBody>
                    <a:bodyPr/>
                    <a:lstStyle/>
                    <a:p>
                      <a:r>
                        <a:rPr lang="en-US" sz="2100" dirty="0" smtClean="0"/>
                        <a:t>Java</a:t>
                      </a:r>
                      <a:endParaRPr lang="en-US" sz="2100" dirty="0"/>
                    </a:p>
                  </a:txBody>
                  <a:tcPr marT="34290" marB="34290"/>
                </a:tc>
                <a:tc>
                  <a:txBody>
                    <a:bodyPr/>
                    <a:lstStyle/>
                    <a:p>
                      <a:r>
                        <a:rPr lang="en-US" sz="2100" dirty="0" smtClean="0"/>
                        <a:t>32 bits</a:t>
                      </a:r>
                      <a:endParaRPr lang="en-US" sz="2100" dirty="0"/>
                    </a:p>
                  </a:txBody>
                  <a:tcPr marT="34290" marB="34290"/>
                </a:tc>
              </a:tr>
              <a:tr h="388620">
                <a:tc>
                  <a:txBody>
                    <a:bodyPr/>
                    <a:lstStyle/>
                    <a:p>
                      <a:r>
                        <a:rPr lang="en-US" sz="2100" dirty="0" smtClean="0"/>
                        <a:t>C</a:t>
                      </a:r>
                      <a:endParaRPr lang="en-US" sz="2100" dirty="0"/>
                    </a:p>
                  </a:txBody>
                  <a:tcPr marT="34290" marB="34290"/>
                </a:tc>
                <a:tc>
                  <a:txBody>
                    <a:bodyPr/>
                    <a:lstStyle/>
                    <a:p>
                      <a:r>
                        <a:rPr lang="en-US" sz="2100" dirty="0" smtClean="0"/>
                        <a:t>Depends on computer; 16</a:t>
                      </a:r>
                      <a:r>
                        <a:rPr lang="en-US" sz="2100" baseline="0" dirty="0" smtClean="0"/>
                        <a:t> or </a:t>
                      </a:r>
                      <a:r>
                        <a:rPr lang="en-US" sz="2100" dirty="0" smtClean="0"/>
                        <a:t>32 or 64</a:t>
                      </a:r>
                      <a:endParaRPr lang="en-US" sz="2100" dirty="0"/>
                    </a:p>
                  </a:txBody>
                  <a:tcPr marT="34290" marB="34290"/>
                </a:tc>
              </a:tr>
            </a:tbl>
          </a:graphicData>
        </a:graphic>
      </p:graphicFrame>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spTree>
    <p:extLst>
      <p:ext uri="{BB962C8B-B14F-4D97-AF65-F5344CB8AC3E}">
        <p14:creationId xmlns:p14="http://schemas.microsoft.com/office/powerpoint/2010/main" val="397865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Sizes: </a:t>
            </a:r>
            <a:r>
              <a:rPr lang="en-US" u="sng" dirty="0" smtClean="0"/>
              <a:t>Machine Dependent</a:t>
            </a:r>
            <a:r>
              <a:rPr lang="en-US" dirty="0" smtClean="0"/>
              <a:t>!</a:t>
            </a:r>
            <a:endParaRPr lang="en-US" dirty="0"/>
          </a:p>
        </p:txBody>
      </p:sp>
      <p:sp>
        <p:nvSpPr>
          <p:cNvPr id="4" name="Content Placeholder 3"/>
          <p:cNvSpPr>
            <a:spLocks noGrp="1"/>
          </p:cNvSpPr>
          <p:nvPr>
            <p:ph sz="half" idx="2"/>
          </p:nvPr>
        </p:nvSpPr>
        <p:spPr>
          <a:xfrm>
            <a:off x="4808448" y="1090251"/>
            <a:ext cx="4221773" cy="3542476"/>
          </a:xfrm>
        </p:spPr>
        <p:txBody>
          <a:bodyPr>
            <a:normAutofit fontScale="85000" lnSpcReduction="20000"/>
          </a:bodyPr>
          <a:lstStyle/>
          <a:p>
            <a:pPr marL="0" indent="0">
              <a:buNone/>
            </a:pPr>
            <a:r>
              <a:rPr lang="de-DE" dirty="0" err="1">
                <a:latin typeface="Courier" charset="0"/>
                <a:ea typeface="Courier" charset="0"/>
                <a:cs typeface="Courier" charset="0"/>
              </a:rPr>
              <a:t>sizeof</a:t>
            </a:r>
            <a:r>
              <a:rPr lang="de-DE" dirty="0">
                <a:latin typeface="Courier" charset="0"/>
                <a:ea typeface="Courier" charset="0"/>
                <a:cs typeface="Courier" charset="0"/>
              </a:rPr>
              <a:t> ... (</a:t>
            </a:r>
            <a:r>
              <a:rPr lang="de-DE" dirty="0" err="1">
                <a:latin typeface="Courier" charset="0"/>
                <a:ea typeface="Courier" charset="0"/>
                <a:cs typeface="Courier" charset="0"/>
              </a:rPr>
              <a:t>bytes</a:t>
            </a:r>
            <a:r>
              <a:rPr lang="de-DE" dirty="0" smtClean="0">
                <a:latin typeface="Courier" charset="0"/>
                <a:ea typeface="Courier" charset="0"/>
                <a:cs typeface="Courier" charset="0"/>
              </a:rPr>
              <a:t>) </a:t>
            </a:r>
          </a:p>
          <a:p>
            <a:pPr marL="0" indent="0">
              <a:buNone/>
            </a:pPr>
            <a:r>
              <a:rPr lang="de-DE" dirty="0" err="1" smtClean="0">
                <a:latin typeface="Courier" charset="0"/>
                <a:ea typeface="Courier" charset="0"/>
                <a:cs typeface="Courier" charset="0"/>
              </a:rPr>
              <a:t>char</a:t>
            </a:r>
            <a:r>
              <a:rPr lang="de-DE" dirty="0">
                <a:latin typeface="Courier" charset="0"/>
                <a:ea typeface="Courier" charset="0"/>
                <a:cs typeface="Courier" charset="0"/>
              </a:rPr>
              <a:t>:         </a:t>
            </a:r>
            <a:r>
              <a:rPr lang="de-DE" dirty="0" smtClean="0">
                <a:latin typeface="Courier" charset="0"/>
                <a:ea typeface="Courier" charset="0"/>
                <a:cs typeface="Courier" charset="0"/>
              </a:rPr>
              <a:t>1</a:t>
            </a:r>
          </a:p>
          <a:p>
            <a:pPr marL="0" indent="0">
              <a:buNone/>
            </a:pPr>
            <a:r>
              <a:rPr lang="de-DE" dirty="0" err="1" smtClean="0">
                <a:latin typeface="Courier" charset="0"/>
                <a:ea typeface="Courier" charset="0"/>
                <a:cs typeface="Courier" charset="0"/>
              </a:rPr>
              <a:t>short</a:t>
            </a:r>
            <a:r>
              <a:rPr lang="de-DE" dirty="0">
                <a:latin typeface="Courier" charset="0"/>
                <a:ea typeface="Courier" charset="0"/>
                <a:cs typeface="Courier" charset="0"/>
              </a:rPr>
              <a:t>:        </a:t>
            </a:r>
            <a:r>
              <a:rPr lang="de-DE" dirty="0" smtClean="0">
                <a:latin typeface="Courier" charset="0"/>
                <a:ea typeface="Courier" charset="0"/>
                <a:cs typeface="Courier" charset="0"/>
              </a:rPr>
              <a:t>2</a:t>
            </a:r>
          </a:p>
          <a:p>
            <a:pPr marL="0" indent="0">
              <a:buNone/>
            </a:pPr>
            <a:r>
              <a:rPr lang="de-DE" dirty="0" err="1" smtClean="0">
                <a:latin typeface="Courier" charset="0"/>
                <a:ea typeface="Courier" charset="0"/>
                <a:cs typeface="Courier" charset="0"/>
              </a:rPr>
              <a:t>int</a:t>
            </a:r>
            <a:r>
              <a:rPr lang="de-DE" dirty="0">
                <a:latin typeface="Courier" charset="0"/>
                <a:ea typeface="Courier" charset="0"/>
                <a:cs typeface="Courier" charset="0"/>
              </a:rPr>
              <a:t>:          </a:t>
            </a:r>
            <a:r>
              <a:rPr lang="de-DE" dirty="0" smtClean="0">
                <a:latin typeface="Courier" charset="0"/>
                <a:ea typeface="Courier" charset="0"/>
                <a:cs typeface="Courier" charset="0"/>
              </a:rPr>
              <a:t>4</a:t>
            </a:r>
          </a:p>
          <a:p>
            <a:pPr marL="0" indent="0">
              <a:buNone/>
            </a:pPr>
            <a:r>
              <a:rPr lang="de-DE" dirty="0" err="1" smtClean="0">
                <a:latin typeface="Courier" charset="0"/>
                <a:ea typeface="Courier" charset="0"/>
                <a:cs typeface="Courier" charset="0"/>
              </a:rPr>
              <a:t>unsigned</a:t>
            </a:r>
            <a:r>
              <a:rPr lang="de-DE" dirty="0" smtClean="0">
                <a:latin typeface="Courier" charset="0"/>
                <a:ea typeface="Courier" charset="0"/>
                <a:cs typeface="Courier" charset="0"/>
              </a:rPr>
              <a:t> </a:t>
            </a:r>
            <a:r>
              <a:rPr lang="de-DE" dirty="0" err="1">
                <a:latin typeface="Courier" charset="0"/>
                <a:ea typeface="Courier" charset="0"/>
                <a:cs typeface="Courier" charset="0"/>
              </a:rPr>
              <a:t>int</a:t>
            </a:r>
            <a:r>
              <a:rPr lang="de-DE" dirty="0">
                <a:latin typeface="Courier" charset="0"/>
                <a:ea typeface="Courier" charset="0"/>
                <a:cs typeface="Courier" charset="0"/>
              </a:rPr>
              <a:t>: </a:t>
            </a:r>
            <a:r>
              <a:rPr lang="de-DE" dirty="0" smtClean="0">
                <a:latin typeface="Courier" charset="0"/>
                <a:ea typeface="Courier" charset="0"/>
                <a:cs typeface="Courier" charset="0"/>
              </a:rPr>
              <a:t>4</a:t>
            </a:r>
          </a:p>
          <a:p>
            <a:pPr marL="0" indent="0">
              <a:buNone/>
            </a:pPr>
            <a:r>
              <a:rPr lang="de-DE" dirty="0" err="1" smtClean="0">
                <a:latin typeface="Courier" charset="0"/>
                <a:ea typeface="Courier" charset="0"/>
                <a:cs typeface="Courier" charset="0"/>
              </a:rPr>
              <a:t>long</a:t>
            </a:r>
            <a:r>
              <a:rPr lang="de-DE" dirty="0">
                <a:latin typeface="Courier" charset="0"/>
                <a:ea typeface="Courier" charset="0"/>
                <a:cs typeface="Courier" charset="0"/>
              </a:rPr>
              <a:t>:         </a:t>
            </a:r>
            <a:r>
              <a:rPr lang="de-DE" dirty="0" smtClean="0">
                <a:latin typeface="Courier" charset="0"/>
                <a:ea typeface="Courier" charset="0"/>
                <a:cs typeface="Courier" charset="0"/>
              </a:rPr>
              <a:t>8</a:t>
            </a:r>
          </a:p>
          <a:p>
            <a:pPr marL="0" indent="0">
              <a:buNone/>
            </a:pPr>
            <a:r>
              <a:rPr lang="de-DE" dirty="0" err="1" smtClean="0">
                <a:latin typeface="Courier" charset="0"/>
                <a:ea typeface="Courier" charset="0"/>
                <a:cs typeface="Courier" charset="0"/>
              </a:rPr>
              <a:t>long</a:t>
            </a:r>
            <a:r>
              <a:rPr lang="de-DE" dirty="0" smtClean="0">
                <a:latin typeface="Courier" charset="0"/>
                <a:ea typeface="Courier" charset="0"/>
                <a:cs typeface="Courier" charset="0"/>
              </a:rPr>
              <a:t> </a:t>
            </a:r>
            <a:r>
              <a:rPr lang="de-DE" dirty="0" err="1">
                <a:latin typeface="Courier" charset="0"/>
                <a:ea typeface="Courier" charset="0"/>
                <a:cs typeface="Courier" charset="0"/>
              </a:rPr>
              <a:t>long</a:t>
            </a:r>
            <a:r>
              <a:rPr lang="de-DE" dirty="0">
                <a:latin typeface="Courier" charset="0"/>
                <a:ea typeface="Courier" charset="0"/>
                <a:cs typeface="Courier" charset="0"/>
              </a:rPr>
              <a:t>:    </a:t>
            </a:r>
            <a:r>
              <a:rPr lang="de-DE" dirty="0" smtClean="0">
                <a:latin typeface="Courier" charset="0"/>
                <a:ea typeface="Courier" charset="0"/>
                <a:cs typeface="Courier" charset="0"/>
              </a:rPr>
              <a:t>8</a:t>
            </a:r>
          </a:p>
          <a:p>
            <a:pPr marL="0" indent="0">
              <a:buNone/>
            </a:pPr>
            <a:r>
              <a:rPr lang="de-DE" dirty="0" err="1" smtClean="0">
                <a:latin typeface="Courier" charset="0"/>
                <a:ea typeface="Courier" charset="0"/>
                <a:cs typeface="Courier" charset="0"/>
              </a:rPr>
              <a:t>float</a:t>
            </a:r>
            <a:r>
              <a:rPr lang="de-DE" dirty="0">
                <a:latin typeface="Courier" charset="0"/>
                <a:ea typeface="Courier" charset="0"/>
                <a:cs typeface="Courier" charset="0"/>
              </a:rPr>
              <a:t>:        </a:t>
            </a:r>
            <a:r>
              <a:rPr lang="de-DE" dirty="0" smtClean="0">
                <a:latin typeface="Courier" charset="0"/>
                <a:ea typeface="Courier" charset="0"/>
                <a:cs typeface="Courier" charset="0"/>
              </a:rPr>
              <a:t>4</a:t>
            </a:r>
          </a:p>
          <a:p>
            <a:pPr marL="0" indent="0">
              <a:buNone/>
            </a:pPr>
            <a:r>
              <a:rPr lang="de-DE" dirty="0" smtClean="0">
                <a:latin typeface="Courier" charset="0"/>
                <a:ea typeface="Courier" charset="0"/>
                <a:cs typeface="Courier" charset="0"/>
              </a:rPr>
              <a:t>double</a:t>
            </a:r>
            <a:r>
              <a:rPr lang="de-DE" dirty="0">
                <a:latin typeface="Courier" charset="0"/>
                <a:ea typeface="Courier" charset="0"/>
                <a:cs typeface="Courier" charset="0"/>
              </a:rPr>
              <a:t>:       8</a:t>
            </a:r>
            <a:endParaRPr lang="en-US" dirty="0">
              <a:latin typeface="Courier" charset="0"/>
              <a:ea typeface="Courier" charset="0"/>
              <a:cs typeface="Courier" charset="0"/>
            </a:endParaRPr>
          </a:p>
        </p:txBody>
      </p:sp>
      <p:sp>
        <p:nvSpPr>
          <p:cNvPr id="7" name="Slide Number Placeholder 6"/>
          <p:cNvSpPr>
            <a:spLocks noGrp="1"/>
          </p:cNvSpPr>
          <p:nvPr>
            <p:ph type="sldNum" sz="quarter" idx="12"/>
          </p:nvPr>
        </p:nvSpPr>
        <p:spPr/>
        <p:txBody>
          <a:bodyPr/>
          <a:lstStyle/>
          <a:p>
            <a:fld id="{3FF131CF-B26C-E347-9AC9-78212C099DD5}" type="slidenum">
              <a:rPr lang="en-US" smtClean="0"/>
              <a:t>46</a:t>
            </a:fld>
            <a:endParaRPr lang="en-US"/>
          </a:p>
        </p:txBody>
      </p:sp>
      <p:pic>
        <p:nvPicPr>
          <p:cNvPr id="10" name="Content Placeholder 9"/>
          <p:cNvPicPr>
            <a:picLocks noGrp="1" noChangeAspect="1"/>
          </p:cNvPicPr>
          <p:nvPr>
            <p:ph sz="half" idx="1"/>
          </p:nvPr>
        </p:nvPicPr>
        <p:blipFill>
          <a:blip r:embed="rId3"/>
          <a:stretch>
            <a:fillRect/>
          </a:stretch>
        </p:blipFill>
        <p:spPr>
          <a:xfrm>
            <a:off x="118491" y="864553"/>
            <a:ext cx="4660068" cy="4048140"/>
          </a:xfrm>
          <a:prstGeom prst="rect">
            <a:avLst/>
          </a:prstGeom>
        </p:spPr>
      </p:pic>
      <p:sp>
        <p:nvSpPr>
          <p:cNvPr id="11" name="Date Placeholder 10"/>
          <p:cNvSpPr>
            <a:spLocks noGrp="1"/>
          </p:cNvSpPr>
          <p:nvPr>
            <p:ph type="dt" sz="half" idx="10"/>
          </p:nvPr>
        </p:nvSpPr>
        <p:spPr/>
        <p:txBody>
          <a:bodyPr/>
          <a:lstStyle/>
          <a:p>
            <a:r>
              <a:rPr lang="en-US" smtClean="0"/>
              <a:t>CS 61c</a:t>
            </a:r>
            <a:endParaRPr lang="en-US"/>
          </a:p>
        </p:txBody>
      </p:sp>
      <p:sp>
        <p:nvSpPr>
          <p:cNvPr id="12" name="Footer Placeholder 11"/>
          <p:cNvSpPr>
            <a:spLocks noGrp="1"/>
          </p:cNvSpPr>
          <p:nvPr>
            <p:ph type="ftr" sz="quarter" idx="11"/>
          </p:nvPr>
        </p:nvSpPr>
        <p:spPr/>
        <p:txBody>
          <a:bodyPr/>
          <a:lstStyle/>
          <a:p>
            <a:r>
              <a:rPr lang="en-US" smtClean="0"/>
              <a:t>Lecture 2: C Programming Language</a:t>
            </a:r>
            <a:endParaRPr lang="en-US"/>
          </a:p>
        </p:txBody>
      </p:sp>
    </p:spTree>
    <p:extLst>
      <p:ext uri="{BB962C8B-B14F-4D97-AF65-F5344CB8AC3E}">
        <p14:creationId xmlns:p14="http://schemas.microsoft.com/office/powerpoint/2010/main" val="4859015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Boolean</a:t>
            </a:r>
            <a:endParaRPr lang="en-US" dirty="0"/>
          </a:p>
        </p:txBody>
      </p:sp>
      <p:sp>
        <p:nvSpPr>
          <p:cNvPr id="60419" name="Rectangle 3"/>
          <p:cNvSpPr>
            <a:spLocks noGrp="1" noChangeArrowheads="1"/>
          </p:cNvSpPr>
          <p:nvPr>
            <p:ph idx="1"/>
          </p:nvPr>
        </p:nvSpPr>
        <p:spPr>
          <a:xfrm>
            <a:off x="228600" y="819150"/>
            <a:ext cx="8628184" cy="3577646"/>
          </a:xfrm>
        </p:spPr>
        <p:txBody>
          <a:bodyPr>
            <a:noAutofit/>
          </a:bodyPr>
          <a:lstStyle/>
          <a:p>
            <a:r>
              <a:rPr lang="en-US" sz="2000" dirty="0" smtClean="0"/>
              <a:t>No </a:t>
            </a:r>
            <a:r>
              <a:rPr lang="en-US" sz="2000" dirty="0" err="1" smtClean="0"/>
              <a:t>boolean</a:t>
            </a:r>
            <a:r>
              <a:rPr lang="en-US" sz="2000" dirty="0" smtClean="0"/>
              <a:t> datatype in C </a:t>
            </a:r>
          </a:p>
          <a:p>
            <a:pPr lvl="1"/>
            <a:r>
              <a:rPr lang="en-US" sz="1800" dirty="0" smtClean="0"/>
              <a:t>Declare if you wish:</a:t>
            </a:r>
          </a:p>
          <a:p>
            <a:pPr marL="914265" lvl="2" indent="0">
              <a:buNone/>
            </a:pPr>
            <a:r>
              <a:rPr lang="en-US" sz="1800" dirty="0" err="1">
                <a:latin typeface="Courier" charset="0"/>
                <a:ea typeface="Courier" charset="0"/>
                <a:cs typeface="Courier" charset="0"/>
              </a:rPr>
              <a:t>typedef</a:t>
            </a:r>
            <a:r>
              <a:rPr lang="en-US" sz="1800" dirty="0">
                <a:latin typeface="Courier" charset="0"/>
                <a:ea typeface="Courier" charset="0"/>
                <a:cs typeface="Courier" charset="0"/>
              </a:rPr>
              <a:t> </a:t>
            </a:r>
            <a:r>
              <a:rPr lang="en-US" sz="1800" dirty="0" err="1">
                <a:latin typeface="Courier" charset="0"/>
                <a:ea typeface="Courier" charset="0"/>
                <a:cs typeface="Courier" charset="0"/>
              </a:rPr>
              <a:t>int</a:t>
            </a:r>
            <a:r>
              <a:rPr lang="en-US" sz="1800" dirty="0">
                <a:latin typeface="Courier" charset="0"/>
                <a:ea typeface="Courier" charset="0"/>
                <a:cs typeface="Courier" charset="0"/>
              </a:rPr>
              <a:t> </a:t>
            </a:r>
            <a:r>
              <a:rPr lang="en-US" sz="1800" dirty="0" err="1">
                <a:latin typeface="Courier" charset="0"/>
                <a:ea typeface="Courier" charset="0"/>
                <a:cs typeface="Courier" charset="0"/>
              </a:rPr>
              <a:t>boolean</a:t>
            </a:r>
            <a:r>
              <a:rPr lang="en-US" sz="1800" dirty="0">
                <a:latin typeface="Courier" charset="0"/>
                <a:ea typeface="Courier" charset="0"/>
                <a:cs typeface="Courier" charset="0"/>
              </a:rPr>
              <a:t>;</a:t>
            </a:r>
          </a:p>
          <a:p>
            <a:pPr marL="914265" lvl="2" indent="0">
              <a:buNone/>
            </a:pPr>
            <a:r>
              <a:rPr lang="en-US" sz="1800" dirty="0" err="1">
                <a:latin typeface="Courier" charset="0"/>
                <a:ea typeface="Courier" charset="0"/>
                <a:cs typeface="Courier" charset="0"/>
              </a:rPr>
              <a:t>const</a:t>
            </a:r>
            <a:r>
              <a:rPr lang="en-US" sz="1800" dirty="0">
                <a:latin typeface="Courier" charset="0"/>
                <a:ea typeface="Courier" charset="0"/>
                <a:cs typeface="Courier" charset="0"/>
              </a:rPr>
              <a:t> </a:t>
            </a:r>
            <a:r>
              <a:rPr lang="en-US" sz="1800" dirty="0" err="1">
                <a:latin typeface="Courier" charset="0"/>
                <a:ea typeface="Courier" charset="0"/>
                <a:cs typeface="Courier" charset="0"/>
              </a:rPr>
              <a:t>boolean</a:t>
            </a:r>
            <a:r>
              <a:rPr lang="en-US" sz="1800" dirty="0">
                <a:latin typeface="Courier" charset="0"/>
                <a:ea typeface="Courier" charset="0"/>
                <a:cs typeface="Courier" charset="0"/>
              </a:rPr>
              <a:t> false = 0;</a:t>
            </a:r>
          </a:p>
          <a:p>
            <a:pPr marL="914265" lvl="2" indent="0">
              <a:buNone/>
            </a:pPr>
            <a:r>
              <a:rPr lang="en-US" sz="1800" dirty="0" err="1">
                <a:latin typeface="Courier" charset="0"/>
                <a:ea typeface="Courier" charset="0"/>
                <a:cs typeface="Courier" charset="0"/>
              </a:rPr>
              <a:t>const</a:t>
            </a:r>
            <a:r>
              <a:rPr lang="en-US" sz="1800" dirty="0">
                <a:latin typeface="Courier" charset="0"/>
                <a:ea typeface="Courier" charset="0"/>
                <a:cs typeface="Courier" charset="0"/>
              </a:rPr>
              <a:t> </a:t>
            </a:r>
            <a:r>
              <a:rPr lang="en-US" sz="1800" dirty="0" err="1">
                <a:latin typeface="Courier" charset="0"/>
                <a:ea typeface="Courier" charset="0"/>
                <a:cs typeface="Courier" charset="0"/>
              </a:rPr>
              <a:t>boolean</a:t>
            </a:r>
            <a:r>
              <a:rPr lang="en-US" sz="1800" dirty="0">
                <a:latin typeface="Courier" charset="0"/>
                <a:ea typeface="Courier" charset="0"/>
                <a:cs typeface="Courier" charset="0"/>
              </a:rPr>
              <a:t> true = 1;</a:t>
            </a:r>
          </a:p>
          <a:p>
            <a:r>
              <a:rPr lang="en-US" sz="2000" dirty="0" smtClean="0"/>
              <a:t>What evaluates to FALSE in C?</a:t>
            </a:r>
          </a:p>
          <a:p>
            <a:pPr lvl="1"/>
            <a:r>
              <a:rPr lang="en-US" sz="1800" dirty="0" smtClean="0"/>
              <a:t>0 (integer)</a:t>
            </a:r>
          </a:p>
          <a:p>
            <a:pPr lvl="1"/>
            <a:r>
              <a:rPr lang="en-US" sz="1800" dirty="0" smtClean="0"/>
              <a:t>NULL (a special kind of </a:t>
            </a:r>
            <a:r>
              <a:rPr lang="en-US" sz="1800" i="1" dirty="0" smtClean="0"/>
              <a:t>pointer</a:t>
            </a:r>
            <a:r>
              <a:rPr lang="en-US" sz="1800" dirty="0" smtClean="0"/>
              <a:t>: more on this later)</a:t>
            </a:r>
          </a:p>
          <a:p>
            <a:r>
              <a:rPr lang="en-US" sz="2000" dirty="0" smtClean="0"/>
              <a:t>What evaluates to TRUE in C?</a:t>
            </a:r>
          </a:p>
          <a:p>
            <a:pPr lvl="1"/>
            <a:r>
              <a:rPr lang="en-US" sz="1800" dirty="0" smtClean="0"/>
              <a:t>Anything that isn’t false is true</a:t>
            </a:r>
          </a:p>
          <a:p>
            <a:pPr lvl="1"/>
            <a:r>
              <a:rPr lang="en-US" sz="1800" dirty="0" smtClean="0"/>
              <a:t>Similar to Python: </a:t>
            </a:r>
            <a:br>
              <a:rPr lang="en-US" sz="1800" dirty="0" smtClean="0"/>
            </a:br>
            <a:r>
              <a:rPr lang="en-US" sz="1800" dirty="0" smtClean="0"/>
              <a:t>	only 0’s or empty sequences are false,  everything else is true!</a:t>
            </a:r>
            <a:endParaRPr lang="en-US" sz="1800" dirty="0"/>
          </a:p>
        </p:txBody>
      </p:sp>
      <p:sp>
        <p:nvSpPr>
          <p:cNvPr id="2" name="Date Placeholder 1"/>
          <p:cNvSpPr>
            <a:spLocks noGrp="1"/>
          </p:cNvSpPr>
          <p:nvPr>
            <p:ph type="dt" sz="half" idx="10"/>
          </p:nvPr>
        </p:nvSpPr>
        <p:spPr/>
        <p:txBody>
          <a:bodyPr/>
          <a:lstStyle/>
          <a:p>
            <a:r>
              <a:rPr lang="en-US" smtClean="0"/>
              <a:t>CS 61c</a:t>
            </a:r>
            <a:endParaRPr lang="en-US"/>
          </a:p>
        </p:txBody>
      </p:sp>
      <p:sp>
        <p:nvSpPr>
          <p:cNvPr id="3" name="Footer Placeholder 2"/>
          <p:cNvSpPr>
            <a:spLocks noGrp="1"/>
          </p:cNvSpPr>
          <p:nvPr>
            <p:ph type="ftr" sz="quarter" idx="11"/>
          </p:nvPr>
        </p:nvSpPr>
        <p:spPr/>
        <p:txBody>
          <a:bodyPr/>
          <a:lstStyle/>
          <a:p>
            <a:r>
              <a:rPr lang="en-US" dirty="0" smtClean="0"/>
              <a:t>Lecture 2: C Programming Language</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dirty="0"/>
          </a:p>
        </p:txBody>
      </p:sp>
    </p:spTree>
    <p:extLst>
      <p:ext uri="{BB962C8B-B14F-4D97-AF65-F5344CB8AC3E}">
        <p14:creationId xmlns:p14="http://schemas.microsoft.com/office/powerpoint/2010/main" val="2450545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in C</a:t>
            </a:r>
            <a:endParaRPr lang="en-US" dirty="0"/>
          </a:p>
        </p:txBody>
      </p:sp>
      <p:sp>
        <p:nvSpPr>
          <p:cNvPr id="3" name="Content Placeholder 2"/>
          <p:cNvSpPr>
            <a:spLocks noGrp="1"/>
          </p:cNvSpPr>
          <p:nvPr>
            <p:ph idx="1"/>
          </p:nvPr>
        </p:nvSpPr>
        <p:spPr>
          <a:xfrm>
            <a:off x="228600" y="971550"/>
            <a:ext cx="8628184" cy="3577646"/>
          </a:xfrm>
        </p:spPr>
        <p:txBody>
          <a:bodyPr>
            <a:noAutofit/>
          </a:bodyPr>
          <a:lstStyle/>
          <a:p>
            <a:pPr>
              <a:buNone/>
            </a:pPr>
            <a:r>
              <a:rPr lang="en-US" sz="1600" b="1" dirty="0" err="1">
                <a:latin typeface="Courier New"/>
                <a:cs typeface="Courier New"/>
              </a:rPr>
              <a:t>int</a:t>
            </a:r>
            <a:r>
              <a:rPr lang="en-US" sz="1600" b="1" dirty="0">
                <a:latin typeface="Courier New"/>
                <a:cs typeface="Courier New"/>
              </a:rPr>
              <a:t> </a:t>
            </a:r>
            <a:r>
              <a:rPr lang="en-US" sz="1600" b="1" dirty="0" err="1">
                <a:latin typeface="Courier New"/>
                <a:cs typeface="Courier New"/>
              </a:rPr>
              <a:t>number_of_people</a:t>
            </a:r>
            <a:r>
              <a:rPr lang="en-US" sz="1600" b="1" dirty="0">
                <a:latin typeface="Courier New"/>
                <a:cs typeface="Courier New"/>
              </a:rPr>
              <a:t>() {</a:t>
            </a:r>
          </a:p>
          <a:p>
            <a:pPr>
              <a:buNone/>
            </a:pPr>
            <a:r>
              <a:rPr lang="en-US" sz="1600" b="1" dirty="0">
                <a:latin typeface="Courier New"/>
                <a:cs typeface="Courier New"/>
              </a:rPr>
              <a:t>  return 3;</a:t>
            </a:r>
          </a:p>
          <a:p>
            <a:pPr>
              <a:buNone/>
            </a:pPr>
            <a:r>
              <a:rPr lang="en-US" sz="1600" b="1" dirty="0">
                <a:latin typeface="Courier New"/>
                <a:cs typeface="Courier New"/>
              </a:rPr>
              <a:t>}</a:t>
            </a:r>
          </a:p>
          <a:p>
            <a:pPr>
              <a:buNone/>
            </a:pPr>
            <a:endParaRPr lang="en-US" sz="1600" b="1" dirty="0">
              <a:latin typeface="Courier New"/>
              <a:cs typeface="Courier New"/>
            </a:endParaRPr>
          </a:p>
          <a:p>
            <a:pPr>
              <a:buNone/>
            </a:pPr>
            <a:r>
              <a:rPr lang="en-US" sz="1600" b="1" dirty="0">
                <a:latin typeface="Courier New"/>
                <a:cs typeface="Courier New"/>
              </a:rPr>
              <a:t>void news() {</a:t>
            </a:r>
          </a:p>
          <a:p>
            <a:pPr>
              <a:buNone/>
            </a:pPr>
            <a:r>
              <a:rPr lang="en-US" sz="1600" b="1" dirty="0">
                <a:latin typeface="Courier New"/>
                <a:cs typeface="Courier New"/>
              </a:rPr>
              <a:t>  </a:t>
            </a:r>
            <a:r>
              <a:rPr lang="en-US" sz="1600" b="1" dirty="0" err="1">
                <a:latin typeface="Courier New"/>
                <a:cs typeface="Courier New"/>
              </a:rPr>
              <a:t>printf</a:t>
            </a:r>
            <a:r>
              <a:rPr lang="en-US" sz="1600" b="1" dirty="0">
                <a:latin typeface="Courier New"/>
                <a:cs typeface="Courier New"/>
              </a:rPr>
              <a:t>(”no news”);</a:t>
            </a:r>
          </a:p>
          <a:p>
            <a:pPr>
              <a:buNone/>
            </a:pPr>
            <a:r>
              <a:rPr lang="en-US" sz="1600" b="1" dirty="0">
                <a:latin typeface="Courier New"/>
                <a:cs typeface="Courier New"/>
              </a:rPr>
              <a:t>}</a:t>
            </a:r>
          </a:p>
          <a:p>
            <a:pPr>
              <a:buNone/>
            </a:pPr>
            <a:endParaRPr lang="en-US" sz="1600" b="1" dirty="0">
              <a:latin typeface="Courier New"/>
              <a:cs typeface="Courier New"/>
            </a:endParaRPr>
          </a:p>
          <a:p>
            <a:pPr>
              <a:buNone/>
            </a:pPr>
            <a:r>
              <a:rPr lang="en-US" sz="1600" b="1" dirty="0" err="1">
                <a:latin typeface="Courier New"/>
                <a:cs typeface="Courier New"/>
              </a:rPr>
              <a:t>int</a:t>
            </a:r>
            <a:r>
              <a:rPr lang="en-US" sz="1600" b="1" dirty="0">
                <a:latin typeface="Courier New"/>
                <a:cs typeface="Courier New"/>
              </a:rPr>
              <a:t> sum(</a:t>
            </a:r>
            <a:r>
              <a:rPr lang="en-US" sz="1600" b="1" dirty="0" err="1">
                <a:latin typeface="Courier New"/>
                <a:cs typeface="Courier New"/>
              </a:rPr>
              <a:t>int</a:t>
            </a:r>
            <a:r>
              <a:rPr lang="en-US" sz="1600" b="1" dirty="0">
                <a:latin typeface="Courier New"/>
                <a:cs typeface="Courier New"/>
              </a:rPr>
              <a:t> x, </a:t>
            </a:r>
            <a:r>
              <a:rPr lang="en-US" sz="1600" b="1" dirty="0" err="1">
                <a:latin typeface="Courier New"/>
                <a:cs typeface="Courier New"/>
              </a:rPr>
              <a:t>int</a:t>
            </a:r>
            <a:r>
              <a:rPr lang="en-US" sz="1600" b="1" dirty="0">
                <a:latin typeface="Courier New"/>
                <a:cs typeface="Courier New"/>
              </a:rPr>
              <a:t> y) {</a:t>
            </a:r>
          </a:p>
          <a:p>
            <a:pPr>
              <a:buNone/>
            </a:pPr>
            <a:r>
              <a:rPr lang="en-US" sz="1600" b="1" dirty="0">
                <a:latin typeface="Courier New"/>
                <a:cs typeface="Courier New"/>
              </a:rPr>
              <a:t>	return x + y;</a:t>
            </a:r>
          </a:p>
          <a:p>
            <a:pPr>
              <a:buNone/>
            </a:pPr>
            <a:r>
              <a:rPr lang="en-US" sz="1600" b="1" dirty="0">
                <a:latin typeface="Courier New"/>
                <a:cs typeface="Courier New"/>
              </a:rPr>
              <a:t>}</a:t>
            </a:r>
          </a:p>
          <a:p>
            <a:pPr>
              <a:buNone/>
            </a:pPr>
            <a:endParaRPr lang="en-US" sz="1600" b="1" dirty="0">
              <a:latin typeface="Courier New"/>
              <a:cs typeface="Courier New"/>
            </a:endParaRPr>
          </a:p>
        </p:txBody>
      </p:sp>
      <p:sp>
        <p:nvSpPr>
          <p:cNvPr id="5" name="Date Placeholder 4"/>
          <p:cNvSpPr>
            <a:spLocks noGrp="1"/>
          </p:cNvSpPr>
          <p:nvPr>
            <p:ph type="dt" sz="half" idx="10"/>
          </p:nvPr>
        </p:nvSpPr>
        <p:spPr/>
        <p:txBody>
          <a:bodyPr/>
          <a:lstStyle/>
          <a:p>
            <a:r>
              <a:rPr lang="en-US" smtClean="0"/>
              <a:t>CS 61c</a:t>
            </a:r>
            <a:endParaRPr lang="en-US"/>
          </a:p>
        </p:txBody>
      </p:sp>
      <p:sp>
        <p:nvSpPr>
          <p:cNvPr id="6" name="Footer Placeholder 5"/>
          <p:cNvSpPr>
            <a:spLocks noGrp="1"/>
          </p:cNvSpPr>
          <p:nvPr>
            <p:ph type="ftr" sz="quarter" idx="11"/>
          </p:nvPr>
        </p:nvSpPr>
        <p:spPr/>
        <p:txBody>
          <a:bodyPr/>
          <a:lstStyle/>
          <a:p>
            <a:r>
              <a:rPr lang="en-US" smtClean="0"/>
              <a:t>Lecture 2: C Programming Language</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48</a:t>
            </a:fld>
            <a:endParaRPr lang="en-US"/>
          </a:p>
        </p:txBody>
      </p:sp>
      <p:sp>
        <p:nvSpPr>
          <p:cNvPr id="4" name="Content Placeholder 3"/>
          <p:cNvSpPr>
            <a:spLocks noGrp="1"/>
          </p:cNvSpPr>
          <p:nvPr>
            <p:ph sz="half" idx="4294967295"/>
          </p:nvPr>
        </p:nvSpPr>
        <p:spPr>
          <a:xfrm>
            <a:off x="5020235" y="1344707"/>
            <a:ext cx="3830688" cy="3139371"/>
          </a:xfrm>
        </p:spPr>
        <p:txBody>
          <a:bodyPr>
            <a:normAutofit fontScale="92500" lnSpcReduction="10000"/>
          </a:bodyPr>
          <a:lstStyle/>
          <a:p>
            <a:r>
              <a:rPr lang="en-US" dirty="0" smtClean="0"/>
              <a:t>Like Java</a:t>
            </a:r>
          </a:p>
          <a:p>
            <a:r>
              <a:rPr lang="en-US" dirty="0" smtClean="0"/>
              <a:t>Declare return &amp; argument types</a:t>
            </a:r>
          </a:p>
          <a:p>
            <a:r>
              <a:rPr lang="en-US" b="1" dirty="0" smtClean="0">
                <a:latin typeface="Courier"/>
                <a:cs typeface="Courier"/>
              </a:rPr>
              <a:t>void</a:t>
            </a:r>
            <a:r>
              <a:rPr lang="en-US" dirty="0" smtClean="0"/>
              <a:t> for no value returned</a:t>
            </a:r>
          </a:p>
          <a:p>
            <a:r>
              <a:rPr lang="en-US" dirty="0" smtClean="0"/>
              <a:t>Functions MUST be declared before they are used</a:t>
            </a:r>
          </a:p>
        </p:txBody>
      </p:sp>
    </p:spTree>
    <p:extLst>
      <p:ext uri="{BB962C8B-B14F-4D97-AF65-F5344CB8AC3E}">
        <p14:creationId xmlns:p14="http://schemas.microsoft.com/office/powerpoint/2010/main" val="12099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Uninitialized Variables</a:t>
            </a:r>
            <a:endParaRPr lang="en-US" dirty="0"/>
          </a:p>
        </p:txBody>
      </p:sp>
      <p:sp>
        <p:nvSpPr>
          <p:cNvPr id="7" name="Text Placeholder 6"/>
          <p:cNvSpPr>
            <a:spLocks noGrp="1"/>
          </p:cNvSpPr>
          <p:nvPr>
            <p:ph type="body" idx="1"/>
          </p:nvPr>
        </p:nvSpPr>
        <p:spPr/>
        <p:txBody>
          <a:bodyPr/>
          <a:lstStyle/>
          <a:p>
            <a:r>
              <a:rPr lang="en-US" dirty="0" smtClean="0"/>
              <a:t>Code</a:t>
            </a:r>
            <a:endParaRPr lang="en-US" dirty="0"/>
          </a:p>
        </p:txBody>
      </p:sp>
      <p:sp>
        <p:nvSpPr>
          <p:cNvPr id="9" name="Text Placeholder 8"/>
          <p:cNvSpPr>
            <a:spLocks noGrp="1"/>
          </p:cNvSpPr>
          <p:nvPr>
            <p:ph type="body" sz="quarter" idx="3"/>
          </p:nvPr>
        </p:nvSpPr>
        <p:spPr>
          <a:xfrm>
            <a:off x="5342967" y="1056863"/>
            <a:ext cx="3775978" cy="437829"/>
          </a:xfrm>
        </p:spPr>
        <p:txBody>
          <a:bodyPr/>
          <a:lstStyle/>
          <a:p>
            <a:r>
              <a:rPr lang="en-US" dirty="0" smtClean="0"/>
              <a:t>Output</a:t>
            </a:r>
            <a:endParaRPr lang="en-US" dirty="0"/>
          </a:p>
        </p:txBody>
      </p:sp>
      <p:sp>
        <p:nvSpPr>
          <p:cNvPr id="10" name="Content Placeholder 9"/>
          <p:cNvSpPr>
            <a:spLocks noGrp="1"/>
          </p:cNvSpPr>
          <p:nvPr>
            <p:ph sz="quarter" idx="4"/>
          </p:nvPr>
        </p:nvSpPr>
        <p:spPr>
          <a:xfrm>
            <a:off x="5342967" y="1698701"/>
            <a:ext cx="3775978" cy="2943546"/>
          </a:xfrm>
        </p:spPr>
        <p:txBody>
          <a:bodyPr>
            <a:normAutofit fontScale="85000" lnSpcReduction="20000"/>
          </a:bodyPr>
          <a:lstStyle/>
          <a:p>
            <a:pPr marL="0" indent="0">
              <a:lnSpc>
                <a:spcPct val="110000"/>
              </a:lnSpc>
              <a:spcBef>
                <a:spcPts val="0"/>
              </a:spcBef>
              <a:buNone/>
            </a:pPr>
            <a:r>
              <a:rPr lang="en-US" dirty="0" smtClean="0">
                <a:latin typeface="Courier" charset="0"/>
                <a:ea typeface="Courier" charset="0"/>
                <a:cs typeface="Courier" charset="0"/>
              </a:rPr>
              <a:t>$ </a:t>
            </a:r>
            <a:r>
              <a:rPr lang="en-US" dirty="0" err="1" smtClean="0">
                <a:latin typeface="Courier" charset="0"/>
                <a:ea typeface="Courier" charset="0"/>
                <a:cs typeface="Courier" charset="0"/>
              </a:rPr>
              <a:t>gcc</a:t>
            </a:r>
            <a:r>
              <a:rPr lang="en-US" dirty="0" smtClean="0">
                <a:latin typeface="Courier" charset="0"/>
                <a:ea typeface="Courier" charset="0"/>
                <a:cs typeface="Courier" charset="0"/>
              </a:rPr>
              <a:t> </a:t>
            </a:r>
            <a:r>
              <a:rPr lang="en-US" dirty="0" err="1" smtClean="0">
                <a:latin typeface="Courier" charset="0"/>
                <a:ea typeface="Courier" charset="0"/>
                <a:cs typeface="Courier" charset="0"/>
              </a:rPr>
              <a:t>test.c</a:t>
            </a:r>
            <a:endParaRPr lang="en-US" dirty="0" smtClean="0">
              <a:latin typeface="Courier" charset="0"/>
              <a:ea typeface="Courier" charset="0"/>
              <a:cs typeface="Courier" charset="0"/>
            </a:endParaRPr>
          </a:p>
          <a:p>
            <a:pPr marL="0" indent="0">
              <a:lnSpc>
                <a:spcPct val="110000"/>
              </a:lnSpc>
              <a:spcBef>
                <a:spcPts val="0"/>
              </a:spcBef>
              <a:buNone/>
            </a:pPr>
            <a:endParaRPr lang="en-US" dirty="0" smtClean="0">
              <a:latin typeface="Courier" charset="0"/>
              <a:ea typeface="Courier" charset="0"/>
              <a:cs typeface="Courier" charset="0"/>
            </a:endParaRPr>
          </a:p>
          <a:p>
            <a:pPr marL="0" indent="0">
              <a:lnSpc>
                <a:spcPct val="110000"/>
              </a:lnSpc>
              <a:spcBef>
                <a:spcPts val="0"/>
              </a:spcBef>
              <a:buNone/>
            </a:pPr>
            <a:r>
              <a:rPr lang="en-US" dirty="0" smtClean="0">
                <a:latin typeface="Courier" charset="0"/>
                <a:ea typeface="Courier" charset="0"/>
                <a:cs typeface="Courier" charset="0"/>
              </a:rPr>
              <a:t>$ ./</a:t>
            </a:r>
            <a:r>
              <a:rPr lang="en-US" dirty="0" err="1" smtClean="0">
                <a:latin typeface="Courier" charset="0"/>
                <a:ea typeface="Courier" charset="0"/>
                <a:cs typeface="Courier" charset="0"/>
              </a:rPr>
              <a:t>a.out</a:t>
            </a:r>
            <a:endParaRPr lang="en-US" dirty="0">
              <a:latin typeface="Courier" charset="0"/>
              <a:ea typeface="Courier" charset="0"/>
              <a:cs typeface="Courier" charset="0"/>
            </a:endParaRPr>
          </a:p>
          <a:p>
            <a:pPr marL="0" indent="0">
              <a:lnSpc>
                <a:spcPct val="110000"/>
              </a:lnSpc>
              <a:spcBef>
                <a:spcPts val="0"/>
              </a:spcBef>
              <a:buNone/>
            </a:pPr>
            <a:r>
              <a:rPr lang="fr-FR" dirty="0">
                <a:latin typeface="Courier" charset="0"/>
                <a:ea typeface="Courier" charset="0"/>
                <a:cs typeface="Courier" charset="0"/>
              </a:rPr>
              <a:t>x = </a:t>
            </a:r>
            <a:r>
              <a:rPr lang="fr-FR" dirty="0" smtClean="0">
                <a:latin typeface="Courier" charset="0"/>
                <a:ea typeface="Courier" charset="0"/>
                <a:cs typeface="Courier" charset="0"/>
              </a:rPr>
              <a:t>0</a:t>
            </a:r>
          </a:p>
          <a:p>
            <a:pPr marL="0" indent="0">
              <a:lnSpc>
                <a:spcPct val="110000"/>
              </a:lnSpc>
              <a:spcBef>
                <a:spcPts val="0"/>
              </a:spcBef>
              <a:buNone/>
            </a:pPr>
            <a:r>
              <a:rPr lang="fr-FR" dirty="0" smtClean="0">
                <a:latin typeface="Courier" charset="0"/>
                <a:ea typeface="Courier" charset="0"/>
                <a:cs typeface="Courier" charset="0"/>
              </a:rPr>
              <a:t>x </a:t>
            </a:r>
            <a:r>
              <a:rPr lang="fr-FR" dirty="0">
                <a:latin typeface="Courier" charset="0"/>
                <a:ea typeface="Courier" charset="0"/>
                <a:cs typeface="Courier" charset="0"/>
              </a:rPr>
              <a:t>= </a:t>
            </a:r>
            <a:r>
              <a:rPr lang="fr-FR" dirty="0" smtClean="0">
                <a:latin typeface="Courier" charset="0"/>
                <a:ea typeface="Courier" charset="0"/>
                <a:cs typeface="Courier" charset="0"/>
              </a:rPr>
              <a:t>16807</a:t>
            </a:r>
          </a:p>
          <a:p>
            <a:pPr marL="0" indent="0">
              <a:lnSpc>
                <a:spcPct val="110000"/>
              </a:lnSpc>
              <a:spcBef>
                <a:spcPts val="0"/>
              </a:spcBef>
              <a:buNone/>
            </a:pPr>
            <a:r>
              <a:rPr lang="fr-FR" dirty="0" smtClean="0">
                <a:latin typeface="Courier" charset="0"/>
                <a:ea typeface="Courier" charset="0"/>
                <a:cs typeface="Courier" charset="0"/>
              </a:rPr>
              <a:t>x </a:t>
            </a:r>
            <a:r>
              <a:rPr lang="fr-FR" dirty="0">
                <a:latin typeface="Courier" charset="0"/>
                <a:ea typeface="Courier" charset="0"/>
                <a:cs typeface="Courier" charset="0"/>
              </a:rPr>
              <a:t>= -</a:t>
            </a:r>
            <a:r>
              <a:rPr lang="fr-FR" dirty="0" smtClean="0">
                <a:latin typeface="Courier" charset="0"/>
                <a:ea typeface="Courier" charset="0"/>
                <a:cs typeface="Courier" charset="0"/>
              </a:rPr>
              <a:t>4</a:t>
            </a:r>
          </a:p>
          <a:p>
            <a:pPr marL="0" indent="0">
              <a:lnSpc>
                <a:spcPct val="110000"/>
              </a:lnSpc>
              <a:spcBef>
                <a:spcPts val="0"/>
              </a:spcBef>
              <a:buNone/>
            </a:pPr>
            <a:r>
              <a:rPr lang="fr-FR" dirty="0" smtClean="0">
                <a:latin typeface="Courier" charset="0"/>
                <a:ea typeface="Courier" charset="0"/>
                <a:cs typeface="Courier" charset="0"/>
              </a:rPr>
              <a:t>x </a:t>
            </a:r>
            <a:r>
              <a:rPr lang="fr-FR" dirty="0">
                <a:latin typeface="Courier" charset="0"/>
                <a:ea typeface="Courier" charset="0"/>
                <a:cs typeface="Courier" charset="0"/>
              </a:rPr>
              <a:t>= </a:t>
            </a:r>
            <a:r>
              <a:rPr lang="fr-FR" dirty="0" smtClean="0">
                <a:latin typeface="Courier" charset="0"/>
                <a:ea typeface="Courier" charset="0"/>
                <a:cs typeface="Courier" charset="0"/>
              </a:rPr>
              <a:t>282475249</a:t>
            </a:r>
          </a:p>
          <a:p>
            <a:pPr marL="0" indent="0">
              <a:lnSpc>
                <a:spcPct val="110000"/>
              </a:lnSpc>
              <a:spcBef>
                <a:spcPts val="0"/>
              </a:spcBef>
              <a:buNone/>
            </a:pPr>
            <a:r>
              <a:rPr lang="fr-FR" dirty="0" smtClean="0">
                <a:latin typeface="Courier" charset="0"/>
                <a:ea typeface="Courier" charset="0"/>
                <a:cs typeface="Courier" charset="0"/>
              </a:rPr>
              <a:t>x </a:t>
            </a:r>
            <a:r>
              <a:rPr lang="fr-FR" dirty="0">
                <a:latin typeface="Courier" charset="0"/>
                <a:ea typeface="Courier" charset="0"/>
                <a:cs typeface="Courier" charset="0"/>
              </a:rPr>
              <a:t>= -16</a:t>
            </a:r>
            <a:endParaRPr lang="en-US" dirty="0">
              <a:latin typeface="Courier" charset="0"/>
              <a:ea typeface="Courier" charset="0"/>
              <a:cs typeface="Courier" charset="0"/>
            </a:endParaRPr>
          </a:p>
        </p:txBody>
      </p:sp>
      <p:sp>
        <p:nvSpPr>
          <p:cNvPr id="6" name="Slide Number Placeholder 5"/>
          <p:cNvSpPr>
            <a:spLocks noGrp="1"/>
          </p:cNvSpPr>
          <p:nvPr>
            <p:ph type="sldNum" sz="quarter" idx="12"/>
          </p:nvPr>
        </p:nvSpPr>
        <p:spPr/>
        <p:txBody>
          <a:bodyPr/>
          <a:lstStyle/>
          <a:p>
            <a:fld id="{3FF131CF-B26C-E347-9AC9-78212C099DD5}" type="slidenum">
              <a:rPr lang="en-US" smtClean="0"/>
              <a:t>49</a:t>
            </a:fld>
            <a:endParaRPr lang="en-US"/>
          </a:p>
        </p:txBody>
      </p:sp>
      <p:sp>
        <p:nvSpPr>
          <p:cNvPr id="12" name="Date Placeholder 11"/>
          <p:cNvSpPr>
            <a:spLocks noGrp="1"/>
          </p:cNvSpPr>
          <p:nvPr>
            <p:ph type="dt" sz="half" idx="10"/>
          </p:nvPr>
        </p:nvSpPr>
        <p:spPr/>
        <p:txBody>
          <a:bodyPr/>
          <a:lstStyle/>
          <a:p>
            <a:r>
              <a:rPr lang="en-US" smtClean="0"/>
              <a:t>CS 61c</a:t>
            </a:r>
            <a:endParaRPr lang="en-US"/>
          </a:p>
        </p:txBody>
      </p:sp>
      <p:sp>
        <p:nvSpPr>
          <p:cNvPr id="13" name="Footer Placeholder 12"/>
          <p:cNvSpPr>
            <a:spLocks noGrp="1"/>
          </p:cNvSpPr>
          <p:nvPr>
            <p:ph type="ftr" sz="quarter" idx="11"/>
          </p:nvPr>
        </p:nvSpPr>
        <p:spPr/>
        <p:txBody>
          <a:bodyPr/>
          <a:lstStyle/>
          <a:p>
            <a:r>
              <a:rPr lang="en-US" smtClean="0"/>
              <a:t>Lecture 2: C Programming Language</a:t>
            </a:r>
            <a:endParaRPr lang="en-US"/>
          </a:p>
        </p:txBody>
      </p:sp>
      <p:pic>
        <p:nvPicPr>
          <p:cNvPr id="4" name="Content Placeholder 3"/>
          <p:cNvPicPr>
            <a:picLocks noGrp="1" noChangeAspect="1"/>
          </p:cNvPicPr>
          <p:nvPr>
            <p:ph sz="half" idx="2"/>
          </p:nvPr>
        </p:nvPicPr>
        <p:blipFill>
          <a:blip r:embed="rId3"/>
          <a:stretch>
            <a:fillRect/>
          </a:stretch>
        </p:blipFill>
        <p:spPr>
          <a:xfrm>
            <a:off x="269630" y="1494692"/>
            <a:ext cx="3897924" cy="3349431"/>
          </a:xfrm>
          <a:prstGeom prst="rect">
            <a:avLst/>
          </a:prstGeom>
        </p:spPr>
      </p:pic>
    </p:spTree>
    <p:extLst>
      <p:ext uri="{BB962C8B-B14F-4D97-AF65-F5344CB8AC3E}">
        <p14:creationId xmlns:p14="http://schemas.microsoft.com/office/powerpoint/2010/main" val="374711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backwards by going forwards</a:t>
            </a:r>
            <a:endParaRPr lang="en-US" dirty="0"/>
          </a:p>
        </p:txBody>
      </p:sp>
      <p:sp>
        <p:nvSpPr>
          <p:cNvPr id="3" name="Content Placeholder 2"/>
          <p:cNvSpPr>
            <a:spLocks noGrp="1"/>
          </p:cNvSpPr>
          <p:nvPr>
            <p:ph idx="1"/>
          </p:nvPr>
        </p:nvSpPr>
        <p:spPr>
          <a:xfrm>
            <a:off x="564026" y="1063228"/>
            <a:ext cx="8229600" cy="545951"/>
          </a:xfrm>
        </p:spPr>
        <p:txBody>
          <a:bodyPr/>
          <a:lstStyle/>
          <a:p>
            <a:r>
              <a:rPr lang="en-US" dirty="0" smtClean="0"/>
              <a:t>How to add -1 to a four-bit number?</a:t>
            </a:r>
            <a:endParaRPr lang="en-US" dirty="0"/>
          </a:p>
        </p:txBody>
      </p:sp>
      <p:sp>
        <p:nvSpPr>
          <p:cNvPr id="4" name="Date Placeholder 3"/>
          <p:cNvSpPr>
            <a:spLocks noGrp="1"/>
          </p:cNvSpPr>
          <p:nvPr>
            <p:ph type="dt" sz="half" idx="10"/>
          </p:nvPr>
        </p:nvSpPr>
        <p:spPr/>
        <p:txBody>
          <a:bodyPr/>
          <a:lstStyle/>
          <a:p>
            <a:fld id="{69240954-B576-9D4D-A4A4-BAF4EBC7B2C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
        <p:nvSpPr>
          <p:cNvPr id="6" name="Footer Placeholder 5"/>
          <p:cNvSpPr>
            <a:spLocks noGrp="1"/>
          </p:cNvSpPr>
          <p:nvPr>
            <p:ph type="ftr" sz="quarter" idx="3"/>
          </p:nvPr>
        </p:nvSpPr>
        <p:spPr/>
        <p:txBody>
          <a:body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7" name="TextBox 6"/>
          <p:cNvSpPr txBox="1"/>
          <p:nvPr/>
        </p:nvSpPr>
        <p:spPr>
          <a:xfrm>
            <a:off x="2172127" y="1609179"/>
            <a:ext cx="3929890" cy="1836400"/>
          </a:xfrm>
          <a:prstGeom prst="rect">
            <a:avLst/>
          </a:prstGeom>
          <a:noFill/>
        </p:spPr>
        <p:txBody>
          <a:bodyPr wrap="none" rtlCol="0">
            <a:spAutoFit/>
          </a:bodyPr>
          <a:lstStyle/>
          <a:p>
            <a:r>
              <a:rPr lang="en-US" sz="2800" b="1" dirty="0" smtClean="0">
                <a:latin typeface="Courier"/>
                <a:cs typeface="Courier"/>
              </a:rPr>
              <a:t>0111</a:t>
            </a:r>
            <a:r>
              <a:rPr lang="en-US" sz="3600" b="1" baseline="-25000" dirty="0" smtClean="0">
                <a:latin typeface="Courier"/>
                <a:cs typeface="Courier"/>
              </a:rPr>
              <a:t>two   </a:t>
            </a:r>
            <a:r>
              <a:rPr lang="en-US" sz="2800" b="1" baseline="-25000" dirty="0" smtClean="0">
                <a:latin typeface="Courier"/>
                <a:cs typeface="Courier"/>
              </a:rPr>
              <a:t> </a:t>
            </a:r>
            <a:r>
              <a:rPr lang="en-US" sz="2800" b="1" dirty="0" smtClean="0">
                <a:latin typeface="Courier"/>
                <a:cs typeface="Courier"/>
              </a:rPr>
              <a:t>=  7</a:t>
            </a:r>
            <a:r>
              <a:rPr lang="en-US" sz="3600" b="1" baseline="-25000" dirty="0" smtClean="0">
                <a:latin typeface="Courier"/>
                <a:cs typeface="Courier"/>
              </a:rPr>
              <a:t>ten</a:t>
            </a:r>
          </a:p>
          <a:p>
            <a:r>
              <a:rPr lang="en-US" sz="2800" b="1" u="sng" dirty="0" smtClean="0">
                <a:latin typeface="Courier"/>
                <a:cs typeface="Courier"/>
              </a:rPr>
              <a:t>????</a:t>
            </a:r>
            <a:r>
              <a:rPr lang="en-US" sz="3600" b="1" baseline="-25000" dirty="0" smtClean="0">
                <a:latin typeface="Courier"/>
                <a:cs typeface="Courier"/>
              </a:rPr>
              <a:t>two</a:t>
            </a:r>
            <a:r>
              <a:rPr lang="en-US" sz="2800" b="1" baseline="-25000" dirty="0">
                <a:latin typeface="Courier"/>
                <a:cs typeface="Courier"/>
              </a:rPr>
              <a:t> </a:t>
            </a:r>
            <a:r>
              <a:rPr lang="en-US" sz="2800" b="1" dirty="0" smtClean="0">
                <a:latin typeface="Courier"/>
                <a:cs typeface="Courier"/>
              </a:rPr>
              <a:t>+  = -1</a:t>
            </a:r>
            <a:r>
              <a:rPr lang="en-US" sz="3600" b="1" baseline="-25000" dirty="0" smtClean="0">
                <a:latin typeface="Courier"/>
                <a:cs typeface="Courier"/>
              </a:rPr>
              <a:t>ten</a:t>
            </a:r>
            <a:endParaRPr lang="en-US" sz="2800" b="1" baseline="-25000" dirty="0" smtClean="0">
              <a:latin typeface="Courier"/>
              <a:cs typeface="Courier"/>
            </a:endParaRPr>
          </a:p>
          <a:p>
            <a:r>
              <a:rPr lang="en-US" sz="2800" b="1" dirty="0" smtClean="0">
                <a:latin typeface="Courier"/>
                <a:cs typeface="Courier"/>
              </a:rPr>
              <a:t>0110</a:t>
            </a:r>
            <a:r>
              <a:rPr lang="en-US" sz="3600" b="1" baseline="-25000" dirty="0" smtClean="0">
                <a:latin typeface="Courier"/>
                <a:cs typeface="Courier"/>
              </a:rPr>
              <a:t>two</a:t>
            </a:r>
            <a:r>
              <a:rPr lang="en-US" sz="2800" b="1" baseline="-25000" dirty="0" smtClean="0">
                <a:latin typeface="Courier"/>
                <a:cs typeface="Courier"/>
              </a:rPr>
              <a:t>     </a:t>
            </a:r>
            <a:r>
              <a:rPr lang="en-US" sz="2800" b="1" dirty="0" smtClean="0">
                <a:latin typeface="Courier"/>
                <a:cs typeface="Courier"/>
              </a:rPr>
              <a:t>=  6</a:t>
            </a:r>
            <a:r>
              <a:rPr lang="en-US" sz="3600" b="1" baseline="-25000" dirty="0" smtClean="0">
                <a:latin typeface="Courier"/>
                <a:cs typeface="Courier"/>
              </a:rPr>
              <a:t>ten</a:t>
            </a:r>
            <a:endParaRPr lang="en-US" sz="3600" b="1" baseline="-25000" dirty="0">
              <a:latin typeface="Courier"/>
              <a:cs typeface="Courier"/>
            </a:endParaRPr>
          </a:p>
          <a:p>
            <a:endParaRPr lang="en-US" sz="4400" b="1" baseline="-25000" dirty="0">
              <a:latin typeface="Courier"/>
              <a:cs typeface="Courier"/>
            </a:endParaRPr>
          </a:p>
        </p:txBody>
      </p:sp>
    </p:spTree>
    <p:extLst>
      <p:ext uri="{BB962C8B-B14F-4D97-AF65-F5344CB8AC3E}">
        <p14:creationId xmlns:p14="http://schemas.microsoft.com/office/powerpoint/2010/main" val="33201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40"/>
            <a:ext cx="8229600" cy="857250"/>
          </a:xfrm>
        </p:spPr>
        <p:txBody>
          <a:bodyPr/>
          <a:lstStyle/>
          <a:p>
            <a:r>
              <a:rPr lang="en-US" dirty="0" err="1" smtClean="0"/>
              <a:t>Struct’s</a:t>
            </a:r>
            <a:r>
              <a:rPr lang="en-US" dirty="0" smtClean="0"/>
              <a:t> in C</a:t>
            </a:r>
            <a:endParaRPr lang="en-US" dirty="0"/>
          </a:p>
        </p:txBody>
      </p:sp>
      <p:sp>
        <p:nvSpPr>
          <p:cNvPr id="3" name="Content Placeholder 2"/>
          <p:cNvSpPr>
            <a:spLocks noGrp="1"/>
          </p:cNvSpPr>
          <p:nvPr>
            <p:ph sz="half" idx="1"/>
          </p:nvPr>
        </p:nvSpPr>
        <p:spPr>
          <a:xfrm>
            <a:off x="457200" y="800100"/>
            <a:ext cx="7521388" cy="3943350"/>
          </a:xfrm>
        </p:spPr>
        <p:txBody>
          <a:bodyPr>
            <a:noAutofit/>
          </a:bodyPr>
          <a:lstStyle/>
          <a:p>
            <a:pPr>
              <a:lnSpc>
                <a:spcPct val="90000"/>
              </a:lnSpc>
            </a:pPr>
            <a:r>
              <a:rPr lang="en-US" sz="2400" dirty="0" err="1">
                <a:latin typeface="+mj-lt"/>
              </a:rPr>
              <a:t>Struct’s</a:t>
            </a:r>
            <a:r>
              <a:rPr lang="en-US" sz="2400" dirty="0">
                <a:latin typeface="+mj-lt"/>
              </a:rPr>
              <a:t> are structured groups of variables</a:t>
            </a:r>
          </a:p>
          <a:p>
            <a:pPr>
              <a:lnSpc>
                <a:spcPct val="90000"/>
              </a:lnSpc>
            </a:pPr>
            <a:r>
              <a:rPr lang="en-US" sz="2400" dirty="0">
                <a:latin typeface="+mj-lt"/>
              </a:rPr>
              <a:t>A bit like Java classes, but no methods </a:t>
            </a:r>
          </a:p>
          <a:p>
            <a:pPr>
              <a:lnSpc>
                <a:spcPct val="90000"/>
              </a:lnSpc>
            </a:pPr>
            <a:r>
              <a:rPr lang="en-US" sz="2400" dirty="0">
                <a:latin typeface="+mj-lt"/>
              </a:rPr>
              <a:t>E.g.</a:t>
            </a:r>
            <a:endParaRPr lang="en-US" sz="1800" dirty="0">
              <a:latin typeface="Courier New"/>
            </a:endParaRPr>
          </a:p>
        </p:txBody>
      </p:sp>
      <p:sp>
        <p:nvSpPr>
          <p:cNvPr id="7" name="Slide Number Placeholder 6"/>
          <p:cNvSpPr>
            <a:spLocks noGrp="1"/>
          </p:cNvSpPr>
          <p:nvPr>
            <p:ph type="sldNum" sz="quarter" idx="12"/>
          </p:nvPr>
        </p:nvSpPr>
        <p:spPr/>
        <p:txBody>
          <a:bodyPr/>
          <a:lstStyle/>
          <a:p>
            <a:fld id="{3CC63E4C-4642-794D-A2FD-70F6B81535F5}" type="slidenum">
              <a:rPr lang="en-US" smtClean="0"/>
              <a:pPr/>
              <a:t>50</a:t>
            </a:fld>
            <a:endParaRPr lang="en-US" dirty="0"/>
          </a:p>
        </p:txBody>
      </p:sp>
      <p:sp>
        <p:nvSpPr>
          <p:cNvPr id="4" name="Date Placeholder 3"/>
          <p:cNvSpPr>
            <a:spLocks noGrp="1"/>
          </p:cNvSpPr>
          <p:nvPr>
            <p:ph type="dt" sz="half" idx="10"/>
          </p:nvPr>
        </p:nvSpPr>
        <p:spPr/>
        <p:txBody>
          <a:bodyPr/>
          <a:lstStyle/>
          <a:p>
            <a:r>
              <a:rPr lang="en-US" smtClean="0"/>
              <a:t>CS 61c</a:t>
            </a:r>
            <a:endParaRPr lang="en-US"/>
          </a:p>
        </p:txBody>
      </p:sp>
      <p:sp>
        <p:nvSpPr>
          <p:cNvPr id="5" name="Footer Placeholder 4"/>
          <p:cNvSpPr>
            <a:spLocks noGrp="1"/>
          </p:cNvSpPr>
          <p:nvPr>
            <p:ph type="ftr" sz="quarter" idx="11"/>
          </p:nvPr>
        </p:nvSpPr>
        <p:spPr/>
        <p:txBody>
          <a:bodyPr/>
          <a:lstStyle/>
          <a:p>
            <a:r>
              <a:rPr lang="en-US" smtClean="0"/>
              <a:t>Lecture 2: C Programming Language</a:t>
            </a:r>
            <a:endParaRPr lang="en-US"/>
          </a:p>
        </p:txBody>
      </p:sp>
      <p:pic>
        <p:nvPicPr>
          <p:cNvPr id="6" name="Picture 5"/>
          <p:cNvPicPr>
            <a:picLocks noChangeAspect="1"/>
          </p:cNvPicPr>
          <p:nvPr/>
        </p:nvPicPr>
        <p:blipFill>
          <a:blip r:embed="rId2"/>
          <a:stretch>
            <a:fillRect/>
          </a:stretch>
        </p:blipFill>
        <p:spPr>
          <a:xfrm>
            <a:off x="1307727" y="1866268"/>
            <a:ext cx="6383992" cy="2471678"/>
          </a:xfrm>
          <a:prstGeom prst="rect">
            <a:avLst/>
          </a:prstGeom>
        </p:spPr>
      </p:pic>
    </p:spTree>
    <p:extLst>
      <p:ext uri="{BB962C8B-B14F-4D97-AF65-F5344CB8AC3E}">
        <p14:creationId xmlns:p14="http://schemas.microsoft.com/office/powerpoint/2010/main" val="22414910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More C …</a:t>
            </a:r>
            <a:endParaRPr lang="en-US" dirty="0"/>
          </a:p>
        </p:txBody>
      </p:sp>
      <p:sp>
        <p:nvSpPr>
          <p:cNvPr id="23555" name="Rectangle 3"/>
          <p:cNvSpPr>
            <a:spLocks noGrp="1" noChangeArrowheads="1"/>
          </p:cNvSpPr>
          <p:nvPr>
            <p:ph idx="1"/>
          </p:nvPr>
        </p:nvSpPr>
        <p:spPr/>
        <p:txBody>
          <a:bodyPr>
            <a:normAutofit/>
          </a:bodyPr>
          <a:lstStyle/>
          <a:p>
            <a:r>
              <a:rPr lang="en-US" dirty="0" smtClean="0"/>
              <a:t>Lecture does not cover C completely</a:t>
            </a:r>
          </a:p>
          <a:p>
            <a:pPr lvl="1"/>
            <a:r>
              <a:rPr lang="en-US" dirty="0" smtClean="0"/>
              <a:t>You’ll still need your C reference for this course</a:t>
            </a:r>
          </a:p>
          <a:p>
            <a:pPr lvl="1"/>
            <a:r>
              <a:rPr lang="en-US" dirty="0" smtClean="0"/>
              <a:t>K&amp;R, </a:t>
            </a:r>
            <a:r>
              <a:rPr lang="en-US" i="1" dirty="0"/>
              <a:t>T</a:t>
            </a:r>
            <a:r>
              <a:rPr lang="en-US" i="1" dirty="0" smtClean="0"/>
              <a:t>he C Programming Language</a:t>
            </a:r>
          </a:p>
          <a:p>
            <a:pPr lvl="1"/>
            <a:r>
              <a:rPr lang="en-US" dirty="0" smtClean="0"/>
              <a:t>&amp; other references on the course website</a:t>
            </a:r>
          </a:p>
          <a:p>
            <a:pPr lvl="1"/>
            <a:endParaRPr lang="en-US" i="1" dirty="0" smtClean="0"/>
          </a:p>
          <a:p>
            <a:r>
              <a:rPr lang="en-US" dirty="0" smtClean="0"/>
              <a:t>Next few lectures’ focus: </a:t>
            </a:r>
          </a:p>
          <a:p>
            <a:pPr lvl="1"/>
            <a:r>
              <a:rPr lang="en-US" dirty="0" smtClean="0"/>
              <a:t>Pointers</a:t>
            </a:r>
            <a:r>
              <a:rPr lang="en-US" dirty="0"/>
              <a:t> </a:t>
            </a:r>
            <a:r>
              <a:rPr lang="en-US" dirty="0" smtClean="0"/>
              <a:t>&amp; Arrays</a:t>
            </a:r>
          </a:p>
          <a:p>
            <a:pPr lvl="1"/>
            <a:r>
              <a:rPr lang="en-US" dirty="0" smtClean="0"/>
              <a:t>Memory management</a:t>
            </a:r>
          </a:p>
          <a:p>
            <a:pPr lvl="1"/>
            <a:endParaRPr lang="en-US" dirty="0"/>
          </a:p>
        </p:txBody>
      </p:sp>
      <p:sp>
        <p:nvSpPr>
          <p:cNvPr id="2" name="Date Placeholder 1"/>
          <p:cNvSpPr>
            <a:spLocks noGrp="1"/>
          </p:cNvSpPr>
          <p:nvPr>
            <p:ph type="dt" sz="half" idx="10"/>
          </p:nvPr>
        </p:nvSpPr>
        <p:spPr/>
        <p:txBody>
          <a:bodyPr/>
          <a:lstStyle/>
          <a:p>
            <a:r>
              <a:rPr lang="en-US" smtClean="0"/>
              <a:t>CS 61c</a:t>
            </a:r>
            <a:endParaRPr lang="en-US"/>
          </a:p>
        </p:txBody>
      </p:sp>
      <p:sp>
        <p:nvSpPr>
          <p:cNvPr id="3" name="Footer Placeholder 2"/>
          <p:cNvSpPr>
            <a:spLocks noGrp="1"/>
          </p:cNvSpPr>
          <p:nvPr>
            <p:ph type="ftr" sz="quarter" idx="11"/>
          </p:nvPr>
        </p:nvSpPr>
        <p:spPr/>
        <p:txBody>
          <a:bodyPr/>
          <a:lstStyle/>
          <a:p>
            <a:r>
              <a:rPr lang="en-US" smtClean="0"/>
              <a:t>Lecture 2: C Programming Language</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And In Conclusion,…</a:t>
            </a:r>
            <a:endParaRPr lang="en-US" dirty="0"/>
          </a:p>
        </p:txBody>
      </p:sp>
      <p:sp>
        <p:nvSpPr>
          <p:cNvPr id="54275" name="Rectangle 3"/>
          <p:cNvSpPr>
            <a:spLocks noGrp="1" noChangeArrowheads="1"/>
          </p:cNvSpPr>
          <p:nvPr>
            <p:ph type="body" idx="1"/>
          </p:nvPr>
        </p:nvSpPr>
        <p:spPr/>
        <p:txBody>
          <a:bodyPr>
            <a:normAutofit fontScale="85000" lnSpcReduction="20000"/>
          </a:bodyPr>
          <a:lstStyle/>
          <a:p>
            <a:r>
              <a:rPr lang="en-US" dirty="0" smtClean="0"/>
              <a:t>Signed integers represented in 2’s complement</a:t>
            </a:r>
          </a:p>
          <a:p>
            <a:r>
              <a:rPr lang="en-US" dirty="0" smtClean="0"/>
              <a:t>C Programming Language</a:t>
            </a:r>
          </a:p>
          <a:p>
            <a:pPr lvl="1"/>
            <a:r>
              <a:rPr lang="en-US" dirty="0" smtClean="0"/>
              <a:t>Popular (still!)</a:t>
            </a:r>
          </a:p>
          <a:p>
            <a:pPr lvl="1"/>
            <a:r>
              <a:rPr lang="en-US" dirty="0" smtClean="0"/>
              <a:t>Similar to Java, but</a:t>
            </a:r>
          </a:p>
          <a:p>
            <a:pPr lvl="2"/>
            <a:r>
              <a:rPr lang="en-US" dirty="0" smtClean="0"/>
              <a:t>no classes</a:t>
            </a:r>
          </a:p>
          <a:p>
            <a:pPr lvl="2"/>
            <a:r>
              <a:rPr lang="en-US" dirty="0" smtClean="0"/>
              <a:t>explicit pointers (next lecture)</a:t>
            </a:r>
          </a:p>
          <a:p>
            <a:pPr lvl="1"/>
            <a:r>
              <a:rPr lang="en-US" dirty="0" smtClean="0"/>
              <a:t>Beware</a:t>
            </a:r>
          </a:p>
          <a:p>
            <a:pPr lvl="2"/>
            <a:r>
              <a:rPr lang="en-US" dirty="0" smtClean="0"/>
              <a:t>variables not initialized</a:t>
            </a:r>
          </a:p>
          <a:p>
            <a:pPr lvl="2"/>
            <a:r>
              <a:rPr lang="en-US" dirty="0" smtClean="0"/>
              <a:t>variable size (# of bits) is machine &amp; compiler dependent</a:t>
            </a:r>
          </a:p>
          <a:p>
            <a:r>
              <a:rPr lang="en-US" dirty="0" smtClean="0"/>
              <a:t>C is compiled to machine code</a:t>
            </a:r>
          </a:p>
          <a:p>
            <a:pPr lvl="1"/>
            <a:r>
              <a:rPr lang="en-US" dirty="0" smtClean="0"/>
              <a:t>Unlike Python or Java, which are interpreted</a:t>
            </a:r>
          </a:p>
          <a:p>
            <a:pPr lvl="1"/>
            <a:r>
              <a:rPr lang="en-US" dirty="0" smtClean="0"/>
              <a:t>Compilation is faster than interpretation</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52</a:t>
            </a:fld>
            <a:endParaRPr lang="en-US"/>
          </a:p>
        </p:txBody>
      </p:sp>
      <p:sp>
        <p:nvSpPr>
          <p:cNvPr id="2" name="Date Placeholder 1"/>
          <p:cNvSpPr>
            <a:spLocks noGrp="1"/>
          </p:cNvSpPr>
          <p:nvPr>
            <p:ph type="dt" sz="half" idx="10"/>
          </p:nvPr>
        </p:nvSpPr>
        <p:spPr/>
        <p:txBody>
          <a:bodyPr/>
          <a:lstStyle/>
          <a:p>
            <a:r>
              <a:rPr lang="en-US" smtClean="0"/>
              <a:t>CS 61c</a:t>
            </a:r>
            <a:endParaRPr lang="en-US"/>
          </a:p>
        </p:txBody>
      </p:sp>
      <p:sp>
        <p:nvSpPr>
          <p:cNvPr id="3" name="Footer Placeholder 2"/>
          <p:cNvSpPr>
            <a:spLocks noGrp="1"/>
          </p:cNvSpPr>
          <p:nvPr>
            <p:ph type="ftr" sz="quarter" idx="11"/>
          </p:nvPr>
        </p:nvSpPr>
        <p:spPr/>
        <p:txBody>
          <a:bodyPr/>
          <a:lstStyle/>
          <a:p>
            <a:r>
              <a:rPr lang="en-US" smtClean="0"/>
              <a:t>Lecture 2: C Programming Language</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backwards by going forwards</a:t>
            </a:r>
            <a:endParaRPr lang="en-US" dirty="0"/>
          </a:p>
        </p:txBody>
      </p:sp>
      <p:sp>
        <p:nvSpPr>
          <p:cNvPr id="3" name="Content Placeholder 2"/>
          <p:cNvSpPr>
            <a:spLocks noGrp="1"/>
          </p:cNvSpPr>
          <p:nvPr>
            <p:ph idx="1"/>
          </p:nvPr>
        </p:nvSpPr>
        <p:spPr>
          <a:xfrm>
            <a:off x="564026" y="1063228"/>
            <a:ext cx="8229600" cy="545951"/>
          </a:xfrm>
        </p:spPr>
        <p:txBody>
          <a:bodyPr>
            <a:normAutofit fontScale="77500" lnSpcReduction="20000"/>
          </a:bodyPr>
          <a:lstStyle/>
          <a:p>
            <a:r>
              <a:rPr lang="en-US" dirty="0" smtClean="0"/>
              <a:t>Add </a:t>
            </a:r>
            <a:r>
              <a:rPr lang="en-US" b="1" dirty="0">
                <a:latin typeface="Courier"/>
                <a:cs typeface="Courier"/>
              </a:rPr>
              <a:t>10000</a:t>
            </a:r>
            <a:r>
              <a:rPr lang="en-US" sz="2000" b="1" dirty="0">
                <a:latin typeface="Courier"/>
                <a:cs typeface="Courier"/>
              </a:rPr>
              <a:t>two</a:t>
            </a:r>
            <a:r>
              <a:rPr lang="en-US" dirty="0"/>
              <a:t> and throw away fifth bit, result unchanged</a:t>
            </a:r>
          </a:p>
          <a:p>
            <a:pPr lvl="1"/>
            <a:r>
              <a:rPr lang="en-US" dirty="0"/>
              <a:t>Result wraps around to same value</a:t>
            </a:r>
          </a:p>
          <a:p>
            <a:endParaRPr lang="en-US" dirty="0"/>
          </a:p>
        </p:txBody>
      </p:sp>
      <p:sp>
        <p:nvSpPr>
          <p:cNvPr id="4" name="Date Placeholder 3"/>
          <p:cNvSpPr>
            <a:spLocks noGrp="1"/>
          </p:cNvSpPr>
          <p:nvPr>
            <p:ph type="dt" sz="half" idx="10"/>
          </p:nvPr>
        </p:nvSpPr>
        <p:spPr/>
        <p:txBody>
          <a:bodyPr/>
          <a:lstStyle/>
          <a:p>
            <a:fld id="{69240954-B576-9D4D-A4A4-BAF4EBC7B2C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
        <p:nvSpPr>
          <p:cNvPr id="6" name="Footer Placeholder 5"/>
          <p:cNvSpPr>
            <a:spLocks noGrp="1"/>
          </p:cNvSpPr>
          <p:nvPr>
            <p:ph type="ftr" sz="quarter" idx="3"/>
          </p:nvPr>
        </p:nvSpPr>
        <p:spPr/>
        <p:txBody>
          <a:body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7" name="TextBox 6"/>
          <p:cNvSpPr txBox="1"/>
          <p:nvPr/>
        </p:nvSpPr>
        <p:spPr>
          <a:xfrm>
            <a:off x="2172127" y="1609179"/>
            <a:ext cx="5212501" cy="2390398"/>
          </a:xfrm>
          <a:prstGeom prst="rect">
            <a:avLst/>
          </a:prstGeom>
          <a:noFill/>
        </p:spPr>
        <p:txBody>
          <a:bodyPr wrap="none" rtlCol="0">
            <a:spAutoFit/>
          </a:bodyPr>
          <a:lstStyle/>
          <a:p>
            <a:r>
              <a:rPr lang="en-US" sz="2800" b="1" dirty="0" smtClean="0">
                <a:latin typeface="Courier"/>
                <a:cs typeface="Courier"/>
              </a:rPr>
              <a:t> 0111</a:t>
            </a:r>
            <a:r>
              <a:rPr lang="en-US" sz="3600" b="1" baseline="-25000" dirty="0" smtClean="0">
                <a:latin typeface="Courier"/>
                <a:cs typeface="Courier"/>
              </a:rPr>
              <a:t>two   </a:t>
            </a:r>
            <a:r>
              <a:rPr lang="en-US" sz="2800" b="1" baseline="-25000" dirty="0" smtClean="0">
                <a:latin typeface="Courier"/>
                <a:cs typeface="Courier"/>
              </a:rPr>
              <a:t> </a:t>
            </a:r>
            <a:r>
              <a:rPr lang="en-US" sz="2800" b="1" dirty="0" smtClean="0">
                <a:latin typeface="Courier"/>
                <a:cs typeface="Courier"/>
              </a:rPr>
              <a:t>=  7</a:t>
            </a:r>
            <a:r>
              <a:rPr lang="en-US" sz="3600" b="1" baseline="-25000" dirty="0" smtClean="0">
                <a:latin typeface="Courier"/>
                <a:cs typeface="Courier"/>
              </a:rPr>
              <a:t>ten</a:t>
            </a:r>
          </a:p>
          <a:p>
            <a:r>
              <a:rPr lang="en-US" sz="2800" b="1" u="sng" dirty="0" smtClean="0">
                <a:latin typeface="Courier"/>
                <a:cs typeface="Courier"/>
              </a:rPr>
              <a:t>10000</a:t>
            </a:r>
            <a:r>
              <a:rPr lang="en-US" sz="3600" b="1" baseline="-25000" dirty="0" smtClean="0">
                <a:latin typeface="Courier"/>
                <a:cs typeface="Courier"/>
              </a:rPr>
              <a:t>two</a:t>
            </a:r>
            <a:r>
              <a:rPr lang="en-US" sz="2800" b="1" baseline="-25000" dirty="0" smtClean="0">
                <a:latin typeface="Courier"/>
                <a:cs typeface="Courier"/>
              </a:rPr>
              <a:t> </a:t>
            </a:r>
            <a:r>
              <a:rPr lang="en-US" sz="2800" b="1" dirty="0" smtClean="0">
                <a:latin typeface="Courier"/>
                <a:cs typeface="Courier"/>
              </a:rPr>
              <a:t>+  = 16</a:t>
            </a:r>
            <a:r>
              <a:rPr lang="en-US" sz="3600" b="1" baseline="-25000" dirty="0" smtClean="0">
                <a:latin typeface="Courier"/>
                <a:cs typeface="Courier"/>
              </a:rPr>
              <a:t>ten</a:t>
            </a:r>
            <a:endParaRPr lang="en-US" sz="2800" b="1" baseline="-25000" dirty="0" smtClean="0">
              <a:latin typeface="Courier"/>
              <a:cs typeface="Courier"/>
            </a:endParaRPr>
          </a:p>
          <a:p>
            <a:r>
              <a:rPr lang="en-US" sz="2800" b="1" dirty="0" smtClean="0">
                <a:solidFill>
                  <a:srgbClr val="0000FF"/>
                </a:solidFill>
                <a:latin typeface="Courier"/>
                <a:cs typeface="Courier"/>
              </a:rPr>
              <a:t>1</a:t>
            </a:r>
            <a:r>
              <a:rPr lang="en-US" sz="2800" b="1" dirty="0" smtClean="0">
                <a:latin typeface="Courier"/>
                <a:cs typeface="Courier"/>
              </a:rPr>
              <a:t>0111</a:t>
            </a:r>
            <a:r>
              <a:rPr lang="en-US" sz="3600" b="1" baseline="-25000" dirty="0" smtClean="0">
                <a:latin typeface="Courier"/>
                <a:cs typeface="Courier"/>
              </a:rPr>
              <a:t>two</a:t>
            </a:r>
            <a:r>
              <a:rPr lang="en-US" sz="2800" b="1" baseline="-25000" dirty="0" smtClean="0">
                <a:latin typeface="Courier"/>
                <a:cs typeface="Courier"/>
              </a:rPr>
              <a:t>     </a:t>
            </a:r>
            <a:r>
              <a:rPr lang="en-US" sz="2800" b="1" dirty="0" smtClean="0">
                <a:latin typeface="Courier"/>
                <a:cs typeface="Courier"/>
              </a:rPr>
              <a:t>=  7</a:t>
            </a:r>
            <a:r>
              <a:rPr lang="en-US" sz="3600" b="1" baseline="-25000" dirty="0" smtClean="0">
                <a:latin typeface="Courier"/>
                <a:cs typeface="Courier"/>
              </a:rPr>
              <a:t>ten</a:t>
            </a:r>
            <a:r>
              <a:rPr lang="en-US" sz="3600" b="1" dirty="0" smtClean="0">
                <a:solidFill>
                  <a:srgbClr val="0000FF"/>
                </a:solidFill>
                <a:latin typeface="Courier"/>
                <a:cs typeface="Courier"/>
              </a:rPr>
              <a:t>+</a:t>
            </a:r>
            <a:r>
              <a:rPr lang="en-US" sz="2800" b="1" dirty="0" smtClean="0">
                <a:solidFill>
                  <a:srgbClr val="0000FF"/>
                </a:solidFill>
                <a:latin typeface="Courier"/>
                <a:cs typeface="Courier"/>
              </a:rPr>
              <a:t>16</a:t>
            </a:r>
            <a:r>
              <a:rPr lang="en-US" sz="3600" b="1" baseline="-25000" dirty="0" smtClean="0">
                <a:solidFill>
                  <a:srgbClr val="0000FF"/>
                </a:solidFill>
                <a:latin typeface="Courier"/>
                <a:cs typeface="Courier"/>
              </a:rPr>
              <a:t>ten</a:t>
            </a:r>
          </a:p>
          <a:p>
            <a:r>
              <a:rPr lang="en-US" sz="2800" b="1" dirty="0" smtClean="0">
                <a:solidFill>
                  <a:srgbClr val="0000FF"/>
                </a:solidFill>
                <a:latin typeface="Courier"/>
                <a:cs typeface="Courier"/>
              </a:rPr>
              <a:t> </a:t>
            </a:r>
            <a:r>
              <a:rPr lang="en-US" sz="2800" b="1" dirty="0" smtClean="0">
                <a:latin typeface="Courier"/>
                <a:cs typeface="Courier"/>
              </a:rPr>
              <a:t>0111</a:t>
            </a:r>
            <a:r>
              <a:rPr lang="en-US" sz="3600" b="1" baseline="-25000" dirty="0" smtClean="0">
                <a:latin typeface="Courier"/>
                <a:cs typeface="Courier"/>
              </a:rPr>
              <a:t>two</a:t>
            </a:r>
            <a:r>
              <a:rPr lang="en-US" sz="2800" b="1" baseline="-25000" dirty="0" smtClean="0">
                <a:latin typeface="Courier"/>
                <a:cs typeface="Courier"/>
              </a:rPr>
              <a:t>     </a:t>
            </a:r>
            <a:r>
              <a:rPr lang="en-US" sz="2800" b="1" dirty="0">
                <a:latin typeface="Courier"/>
                <a:cs typeface="Courier"/>
              </a:rPr>
              <a:t>=  </a:t>
            </a:r>
            <a:r>
              <a:rPr lang="en-US" sz="2800" b="1" dirty="0" smtClean="0">
                <a:latin typeface="Courier"/>
                <a:cs typeface="Courier"/>
              </a:rPr>
              <a:t>7</a:t>
            </a:r>
            <a:r>
              <a:rPr lang="en-US" sz="3600" b="1" baseline="-25000" dirty="0" smtClean="0">
                <a:latin typeface="Courier"/>
                <a:cs typeface="Courier"/>
              </a:rPr>
              <a:t>ten</a:t>
            </a:r>
            <a:endParaRPr lang="en-US" sz="3600" b="1" baseline="-25000" dirty="0">
              <a:latin typeface="Courier"/>
              <a:cs typeface="Courier"/>
            </a:endParaRPr>
          </a:p>
          <a:p>
            <a:r>
              <a:rPr lang="en-US" sz="4400" b="1" baseline="-25000" dirty="0" smtClean="0">
                <a:latin typeface="Courier"/>
                <a:cs typeface="Courier"/>
              </a:rPr>
              <a:t> </a:t>
            </a:r>
            <a:endParaRPr lang="en-US" sz="4400" b="1" baseline="-25000" dirty="0">
              <a:latin typeface="Courier"/>
              <a:cs typeface="Courier"/>
            </a:endParaRPr>
          </a:p>
        </p:txBody>
      </p:sp>
    </p:spTree>
    <p:extLst>
      <p:ext uri="{BB962C8B-B14F-4D97-AF65-F5344CB8AC3E}">
        <p14:creationId xmlns:p14="http://schemas.microsoft.com/office/powerpoint/2010/main" val="162810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backwards by going forwards</a:t>
            </a:r>
            <a:endParaRPr lang="en-US" dirty="0"/>
          </a:p>
        </p:txBody>
      </p:sp>
      <p:sp>
        <p:nvSpPr>
          <p:cNvPr id="3" name="Content Placeholder 2"/>
          <p:cNvSpPr>
            <a:spLocks noGrp="1"/>
          </p:cNvSpPr>
          <p:nvPr>
            <p:ph idx="1"/>
          </p:nvPr>
        </p:nvSpPr>
        <p:spPr>
          <a:xfrm>
            <a:off x="564026" y="1063228"/>
            <a:ext cx="8229600" cy="644517"/>
          </a:xfrm>
        </p:spPr>
        <p:txBody>
          <a:bodyPr>
            <a:normAutofit fontScale="85000" lnSpcReduction="20000"/>
          </a:bodyPr>
          <a:lstStyle/>
          <a:p>
            <a:r>
              <a:rPr lang="en-US" dirty="0" smtClean="0"/>
              <a:t>Add (</a:t>
            </a:r>
            <a:r>
              <a:rPr lang="en-US" b="1" dirty="0" smtClean="0">
                <a:latin typeface="Courier"/>
                <a:cs typeface="Courier"/>
              </a:rPr>
              <a:t>10000</a:t>
            </a:r>
            <a:r>
              <a:rPr lang="en-US" sz="2800" b="1" baseline="-25000" dirty="0" smtClean="0">
                <a:latin typeface="Courier"/>
                <a:cs typeface="Courier"/>
              </a:rPr>
              <a:t>two</a:t>
            </a:r>
            <a:r>
              <a:rPr lang="en-US" dirty="0" smtClean="0"/>
              <a:t> </a:t>
            </a:r>
            <a:r>
              <a:rPr lang="en-US" b="1" dirty="0" smtClean="0">
                <a:latin typeface="Courier"/>
                <a:cs typeface="Courier"/>
              </a:rPr>
              <a:t>– 1</a:t>
            </a:r>
            <a:r>
              <a:rPr lang="en-US" sz="3100" b="1" baseline="-25000" dirty="0" smtClean="0">
                <a:latin typeface="Courier"/>
                <a:cs typeface="Courier"/>
              </a:rPr>
              <a:t>two </a:t>
            </a:r>
            <a:r>
              <a:rPr lang="en-US" sz="2500" b="1" dirty="0" smtClean="0">
                <a:latin typeface="Courier"/>
                <a:cs typeface="Courier"/>
              </a:rPr>
              <a:t>= 01111</a:t>
            </a:r>
            <a:r>
              <a:rPr lang="en-US" sz="3300" b="1" baseline="-25000" dirty="0" smtClean="0">
                <a:latin typeface="Courier"/>
                <a:cs typeface="Courier"/>
              </a:rPr>
              <a:t>two</a:t>
            </a:r>
            <a:r>
              <a:rPr lang="en-US" dirty="0" smtClean="0">
                <a:latin typeface="Calibri"/>
                <a:cs typeface="Calibri"/>
              </a:rPr>
              <a:t>) </a:t>
            </a:r>
            <a:r>
              <a:rPr lang="en-US" dirty="0" smtClean="0"/>
              <a:t>and </a:t>
            </a:r>
            <a:r>
              <a:rPr lang="en-US" dirty="0"/>
              <a:t>throw away fifth </a:t>
            </a:r>
            <a:r>
              <a:rPr lang="en-US" dirty="0" smtClean="0"/>
              <a:t>bit</a:t>
            </a:r>
          </a:p>
          <a:p>
            <a:pPr lvl="1"/>
            <a:r>
              <a:rPr lang="en-US" dirty="0" smtClean="0"/>
              <a:t>One less than original value</a:t>
            </a:r>
          </a:p>
          <a:p>
            <a:endParaRPr lang="en-US" dirty="0"/>
          </a:p>
        </p:txBody>
      </p:sp>
      <p:sp>
        <p:nvSpPr>
          <p:cNvPr id="4" name="Date Placeholder 3"/>
          <p:cNvSpPr>
            <a:spLocks noGrp="1"/>
          </p:cNvSpPr>
          <p:nvPr>
            <p:ph type="dt" sz="half" idx="10"/>
          </p:nvPr>
        </p:nvSpPr>
        <p:spPr/>
        <p:txBody>
          <a:bodyPr/>
          <a:lstStyle/>
          <a:p>
            <a:fld id="{69240954-B576-9D4D-A4A4-BAF4EBC7B2C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
        <p:nvSpPr>
          <p:cNvPr id="6" name="Footer Placeholder 5"/>
          <p:cNvSpPr>
            <a:spLocks noGrp="1"/>
          </p:cNvSpPr>
          <p:nvPr>
            <p:ph type="ftr" sz="quarter" idx="3"/>
          </p:nvPr>
        </p:nvSpPr>
        <p:spPr/>
        <p:txBody>
          <a:body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sp>
        <p:nvSpPr>
          <p:cNvPr id="7" name="TextBox 6"/>
          <p:cNvSpPr txBox="1"/>
          <p:nvPr/>
        </p:nvSpPr>
        <p:spPr>
          <a:xfrm>
            <a:off x="2172127" y="1609179"/>
            <a:ext cx="5027805" cy="2267287"/>
          </a:xfrm>
          <a:prstGeom prst="rect">
            <a:avLst/>
          </a:prstGeom>
          <a:noFill/>
        </p:spPr>
        <p:txBody>
          <a:bodyPr wrap="none" rtlCol="0">
            <a:spAutoFit/>
          </a:bodyPr>
          <a:lstStyle/>
          <a:p>
            <a:r>
              <a:rPr lang="en-US" sz="2800" b="1" dirty="0" smtClean="0">
                <a:latin typeface="Courier"/>
                <a:cs typeface="Courier"/>
              </a:rPr>
              <a:t> 0111</a:t>
            </a:r>
            <a:r>
              <a:rPr lang="en-US" sz="3600" b="1" baseline="-25000" dirty="0" smtClean="0">
                <a:latin typeface="Courier"/>
                <a:cs typeface="Courier"/>
              </a:rPr>
              <a:t>two   </a:t>
            </a:r>
            <a:r>
              <a:rPr lang="en-US" sz="2800" b="1" baseline="-25000" dirty="0" smtClean="0">
                <a:latin typeface="Courier"/>
                <a:cs typeface="Courier"/>
              </a:rPr>
              <a:t> </a:t>
            </a:r>
            <a:r>
              <a:rPr lang="en-US" sz="2800" b="1" dirty="0" smtClean="0">
                <a:latin typeface="Courier"/>
                <a:cs typeface="Courier"/>
              </a:rPr>
              <a:t>=      7</a:t>
            </a:r>
            <a:r>
              <a:rPr lang="en-US" sz="3600" b="1" baseline="-25000" dirty="0" smtClean="0">
                <a:latin typeface="Courier"/>
                <a:cs typeface="Courier"/>
              </a:rPr>
              <a:t>ten</a:t>
            </a:r>
          </a:p>
          <a:p>
            <a:r>
              <a:rPr lang="en-US" sz="2800" b="1" u="sng" dirty="0">
                <a:latin typeface="Courier"/>
                <a:cs typeface="Courier"/>
              </a:rPr>
              <a:t>0</a:t>
            </a:r>
            <a:r>
              <a:rPr lang="en-US" sz="2800" b="1" u="sng" dirty="0" smtClean="0">
                <a:latin typeface="Courier"/>
                <a:cs typeface="Courier"/>
              </a:rPr>
              <a:t>1111</a:t>
            </a:r>
            <a:r>
              <a:rPr lang="en-US" sz="3600" b="1" baseline="-25000" dirty="0" smtClean="0">
                <a:latin typeface="Courier"/>
                <a:cs typeface="Courier"/>
              </a:rPr>
              <a:t>two</a:t>
            </a:r>
            <a:r>
              <a:rPr lang="en-US" sz="2800" b="1" baseline="-25000" dirty="0" smtClean="0">
                <a:latin typeface="Courier"/>
                <a:cs typeface="Courier"/>
              </a:rPr>
              <a:t> </a:t>
            </a:r>
            <a:r>
              <a:rPr lang="en-US" sz="2800" b="1" dirty="0" smtClean="0">
                <a:latin typeface="Courier"/>
                <a:cs typeface="Courier"/>
              </a:rPr>
              <a:t>+  = 16 - 1</a:t>
            </a:r>
            <a:r>
              <a:rPr lang="en-US" sz="3600" b="1" baseline="-25000" dirty="0" smtClean="0">
                <a:latin typeface="Courier"/>
                <a:cs typeface="Courier"/>
              </a:rPr>
              <a:t>ten</a:t>
            </a:r>
            <a:endParaRPr lang="en-US" sz="2800" b="1" baseline="-25000" dirty="0" smtClean="0">
              <a:latin typeface="Courier"/>
              <a:cs typeface="Courier"/>
            </a:endParaRPr>
          </a:p>
          <a:p>
            <a:r>
              <a:rPr lang="en-US" sz="2800" b="1" dirty="0" smtClean="0">
                <a:solidFill>
                  <a:srgbClr val="0000FF"/>
                </a:solidFill>
                <a:latin typeface="Courier"/>
                <a:cs typeface="Courier"/>
              </a:rPr>
              <a:t>1</a:t>
            </a:r>
            <a:r>
              <a:rPr lang="en-US" sz="2800" b="1" dirty="0" smtClean="0">
                <a:latin typeface="Courier"/>
                <a:cs typeface="Courier"/>
              </a:rPr>
              <a:t>0110</a:t>
            </a:r>
            <a:r>
              <a:rPr lang="en-US" sz="3600" b="1" baseline="-25000" dirty="0" smtClean="0">
                <a:latin typeface="Courier"/>
                <a:cs typeface="Courier"/>
              </a:rPr>
              <a:t>two</a:t>
            </a:r>
            <a:r>
              <a:rPr lang="en-US" sz="2800" b="1" baseline="-25000" dirty="0" smtClean="0">
                <a:latin typeface="Courier"/>
                <a:cs typeface="Courier"/>
              </a:rPr>
              <a:t>     </a:t>
            </a:r>
            <a:r>
              <a:rPr lang="en-US" sz="2800" b="1" dirty="0" smtClean="0">
                <a:latin typeface="Courier"/>
                <a:cs typeface="Courier"/>
              </a:rPr>
              <a:t>=  </a:t>
            </a:r>
            <a:r>
              <a:rPr lang="en-US" sz="2800" b="1" dirty="0" smtClean="0">
                <a:solidFill>
                  <a:srgbClr val="0000FF"/>
                </a:solidFill>
                <a:latin typeface="Courier"/>
                <a:cs typeface="Courier"/>
              </a:rPr>
              <a:t>16 +</a:t>
            </a:r>
            <a:r>
              <a:rPr lang="en-US" sz="2800" b="1" baseline="-25000" dirty="0" smtClean="0">
                <a:solidFill>
                  <a:srgbClr val="0000FF"/>
                </a:solidFill>
                <a:latin typeface="Courier"/>
                <a:cs typeface="Courier"/>
              </a:rPr>
              <a:t> </a:t>
            </a:r>
            <a:r>
              <a:rPr lang="en-US" sz="2800" b="1" dirty="0" smtClean="0">
                <a:latin typeface="Courier"/>
                <a:cs typeface="Courier"/>
              </a:rPr>
              <a:t>6</a:t>
            </a:r>
            <a:r>
              <a:rPr lang="en-US" sz="3600" b="1" baseline="-25000" dirty="0" smtClean="0">
                <a:latin typeface="Courier"/>
                <a:cs typeface="Courier"/>
              </a:rPr>
              <a:t>ten</a:t>
            </a:r>
            <a:endParaRPr lang="en-US" sz="3600" b="1" baseline="-25000" dirty="0" smtClean="0">
              <a:solidFill>
                <a:srgbClr val="0000FF"/>
              </a:solidFill>
              <a:latin typeface="Courier"/>
              <a:cs typeface="Courier"/>
            </a:endParaRPr>
          </a:p>
          <a:p>
            <a:r>
              <a:rPr lang="en-US" sz="2800" b="1" dirty="0" smtClean="0">
                <a:solidFill>
                  <a:srgbClr val="0000FF"/>
                </a:solidFill>
                <a:latin typeface="Courier"/>
                <a:cs typeface="Courier"/>
              </a:rPr>
              <a:t> </a:t>
            </a:r>
            <a:r>
              <a:rPr lang="en-US" sz="2800" b="1" dirty="0" smtClean="0">
                <a:latin typeface="Courier"/>
                <a:cs typeface="Courier"/>
              </a:rPr>
              <a:t>0110</a:t>
            </a:r>
            <a:r>
              <a:rPr lang="en-US" sz="3600" b="1" baseline="-25000" dirty="0" smtClean="0">
                <a:latin typeface="Courier"/>
                <a:cs typeface="Courier"/>
              </a:rPr>
              <a:t>two</a:t>
            </a:r>
            <a:r>
              <a:rPr lang="en-US" sz="2800" b="1" baseline="-25000" dirty="0" smtClean="0">
                <a:latin typeface="Courier"/>
                <a:cs typeface="Courier"/>
              </a:rPr>
              <a:t>     </a:t>
            </a:r>
            <a:r>
              <a:rPr lang="en-US" sz="2800" b="1" dirty="0">
                <a:latin typeface="Courier"/>
                <a:cs typeface="Courier"/>
              </a:rPr>
              <a:t>=  </a:t>
            </a:r>
            <a:r>
              <a:rPr lang="en-US" sz="2800" b="1" dirty="0" smtClean="0">
                <a:latin typeface="Courier"/>
                <a:cs typeface="Courier"/>
              </a:rPr>
              <a:t>     6</a:t>
            </a:r>
            <a:r>
              <a:rPr lang="en-US" sz="3600" b="1" baseline="-25000" dirty="0" smtClean="0">
                <a:latin typeface="Courier"/>
                <a:cs typeface="Courier"/>
              </a:rPr>
              <a:t>ten</a:t>
            </a:r>
            <a:endParaRPr lang="en-US" sz="3600" b="1" baseline="-25000" dirty="0">
              <a:latin typeface="Courier"/>
              <a:cs typeface="Courier"/>
            </a:endParaRPr>
          </a:p>
          <a:p>
            <a:r>
              <a:rPr lang="en-US" sz="4400" b="1" baseline="-25000" dirty="0" smtClean="0">
                <a:latin typeface="Courier"/>
                <a:cs typeface="Courier"/>
              </a:rPr>
              <a:t> </a:t>
            </a:r>
            <a:endParaRPr lang="en-US" sz="4400" b="1" baseline="-25000" dirty="0">
              <a:latin typeface="Courier"/>
              <a:cs typeface="Courier"/>
            </a:endParaRPr>
          </a:p>
        </p:txBody>
      </p:sp>
    </p:spTree>
    <p:extLst>
      <p:ext uri="{BB962C8B-B14F-4D97-AF65-F5344CB8AC3E}">
        <p14:creationId xmlns:p14="http://schemas.microsoft.com/office/powerpoint/2010/main" val="134056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4-bit Example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83633975"/>
              </p:ext>
            </p:extLst>
          </p:nvPr>
        </p:nvGraphicFramePr>
        <p:xfrm>
          <a:off x="1607346" y="1371600"/>
          <a:ext cx="678657" cy="857250"/>
        </p:xfrm>
        <a:graphic>
          <a:graphicData uri="http://schemas.openxmlformats.org/drawingml/2006/table">
            <a:tbl>
              <a:tblPr firstRow="1" bandRow="1">
                <a:tableStyleId>{5940675A-B579-460E-94D1-54222C63F5DA}</a:tableStyleId>
              </a:tblPr>
              <a:tblGrid>
                <a:gridCol w="264319"/>
                <a:gridCol w="414338"/>
              </a:tblGrid>
              <a:tr h="285750">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t>7</a:t>
                      </a: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r h="285750">
                <a:tc>
                  <a:txBody>
                    <a:bodyPr/>
                    <a:lstStyle/>
                    <a:p>
                      <a:pPr algn="ctr"/>
                      <a:r>
                        <a:rPr lang="en-US" sz="1400" dirty="0" smtClean="0"/>
                        <a:t>+</a:t>
                      </a:r>
                      <a:endParaRPr lang="en-US" sz="14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-3</a:t>
                      </a:r>
                      <a:endParaRPr lang="en-US" sz="14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5750">
                <a:tc>
                  <a:txBody>
                    <a:bodyPr/>
                    <a:lstStyle/>
                    <a:p>
                      <a:pPr algn="ctr"/>
                      <a:endParaRPr lang="en-US" sz="1400" dirty="0"/>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FF0000"/>
                          </a:solidFill>
                        </a:rPr>
                        <a:t>4</a:t>
                      </a:r>
                      <a:endParaRPr lang="en-US" sz="1400" dirty="0">
                        <a:solidFill>
                          <a:srgbClr val="FF0000"/>
                        </a:solidFill>
                      </a:endParaRP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4" name="Date Placeholder 3"/>
          <p:cNvSpPr>
            <a:spLocks noGrp="1"/>
          </p:cNvSpPr>
          <p:nvPr>
            <p:ph type="dt" sz="half" idx="10"/>
          </p:nvPr>
        </p:nvSpPr>
        <p:spPr/>
        <p:txBody>
          <a:bodyPr/>
          <a:lstStyle/>
          <a:p>
            <a:fld id="{69240954-B576-9D4D-A4A4-BAF4EBC7B2C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CC63E4C-4642-794D-A2FD-70F6B81535F5}"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graphicFrame>
        <p:nvGraphicFramePr>
          <p:cNvPr id="9" name="Content Placeholder 6"/>
          <p:cNvGraphicFramePr>
            <a:graphicFrameLocks/>
          </p:cNvGraphicFramePr>
          <p:nvPr>
            <p:extLst>
              <p:ext uri="{D42A27DB-BD31-4B8C-83A1-F6EECF244321}">
                <p14:modId xmlns:p14="http://schemas.microsoft.com/office/powerpoint/2010/main" val="2392269968"/>
              </p:ext>
            </p:extLst>
          </p:nvPr>
        </p:nvGraphicFramePr>
        <p:xfrm>
          <a:off x="2628901" y="1371600"/>
          <a:ext cx="1114425" cy="857250"/>
        </p:xfrm>
        <a:graphic>
          <a:graphicData uri="http://schemas.openxmlformats.org/drawingml/2006/table">
            <a:tbl>
              <a:tblPr firstRow="1" bandRow="1">
                <a:tableStyleId>{5940675A-B579-460E-94D1-54222C63F5DA}</a:tableStyleId>
              </a:tblPr>
              <a:tblGrid>
                <a:gridCol w="222096"/>
                <a:gridCol w="385122"/>
                <a:gridCol w="507207"/>
              </a:tblGrid>
              <a:tr h="285750">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t>7</a:t>
                      </a: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r h="285750">
                <a:tc>
                  <a:txBody>
                    <a:bodyPr/>
                    <a:lstStyle/>
                    <a:p>
                      <a:pPr algn="ctr"/>
                      <a:r>
                        <a:rPr lang="en-US" sz="1400" dirty="0" smtClean="0"/>
                        <a:t>+</a:t>
                      </a:r>
                      <a:endParaRPr lang="en-US" sz="14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-3</a:t>
                      </a:r>
                      <a:endParaRPr lang="en-US" sz="14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solidFill>
                            <a:srgbClr val="00B050"/>
                          </a:solidFill>
                        </a:rPr>
                        <a:t>+ 16</a:t>
                      </a:r>
                      <a:endParaRPr lang="en-US" sz="1400" dirty="0">
                        <a:solidFill>
                          <a:srgbClr val="00B050"/>
                        </a:solidFill>
                      </a:endParaRPr>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5750">
                <a:tc>
                  <a:txBody>
                    <a:bodyPr/>
                    <a:lstStyle/>
                    <a:p>
                      <a:pPr algn="ctr"/>
                      <a:endParaRPr lang="en-US" sz="1400" dirty="0"/>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FF0000"/>
                          </a:solidFill>
                        </a:rPr>
                        <a:t>4</a:t>
                      </a:r>
                      <a:endParaRPr lang="en-US" sz="1400" dirty="0">
                        <a:solidFill>
                          <a:srgbClr val="FF0000"/>
                        </a:solidFill>
                      </a:endParaRP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B050"/>
                          </a:solidFill>
                        </a:rPr>
                        <a:t>+ 16</a:t>
                      </a:r>
                      <a:endParaRPr lang="en-US" sz="1400" dirty="0">
                        <a:solidFill>
                          <a:srgbClr val="00B050"/>
                        </a:solidFill>
                      </a:endParaRP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aphicFrame>
        <p:nvGraphicFramePr>
          <p:cNvPr id="10" name="Content Placeholder 6"/>
          <p:cNvGraphicFramePr>
            <a:graphicFrameLocks/>
          </p:cNvGraphicFramePr>
          <p:nvPr>
            <p:extLst>
              <p:ext uri="{D42A27DB-BD31-4B8C-83A1-F6EECF244321}">
                <p14:modId xmlns:p14="http://schemas.microsoft.com/office/powerpoint/2010/main" val="3608519797"/>
              </p:ext>
            </p:extLst>
          </p:nvPr>
        </p:nvGraphicFramePr>
        <p:xfrm>
          <a:off x="4071938" y="1378744"/>
          <a:ext cx="892968" cy="1074420"/>
        </p:xfrm>
        <a:graphic>
          <a:graphicData uri="http://schemas.openxmlformats.org/drawingml/2006/table">
            <a:tbl>
              <a:tblPr firstRow="1" bandRow="1">
                <a:tableStyleId>{5940675A-B579-460E-94D1-54222C63F5DA}</a:tableStyleId>
              </a:tblPr>
              <a:tblGrid>
                <a:gridCol w="326612"/>
                <a:gridCol w="566356"/>
              </a:tblGrid>
              <a:tr h="285750">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t>7</a:t>
                      </a: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r h="285750">
                <a:tc>
                  <a:txBody>
                    <a:bodyPr/>
                    <a:lstStyle/>
                    <a:p>
                      <a:pPr algn="ctr"/>
                      <a:r>
                        <a:rPr lang="en-US" sz="1400" dirty="0" smtClean="0"/>
                        <a:t>+</a:t>
                      </a:r>
                      <a:endParaRPr lang="en-US" sz="14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t>13</a:t>
                      </a:r>
                      <a:endParaRPr lang="en-US" sz="14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2920">
                <a:tc>
                  <a:txBody>
                    <a:bodyPr/>
                    <a:lstStyle/>
                    <a:p>
                      <a:pPr algn="ctr"/>
                      <a:endParaRPr lang="en-US" sz="1400" dirty="0"/>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FF0000"/>
                          </a:solidFill>
                        </a:rPr>
                        <a:t>4</a:t>
                      </a:r>
                      <a:r>
                        <a:rPr lang="en-US" sz="1400" dirty="0" smtClean="0">
                          <a:solidFill>
                            <a:srgbClr val="00B050"/>
                          </a:solidFill>
                        </a:rPr>
                        <a:t> + 16</a:t>
                      </a:r>
                      <a:endParaRPr lang="en-US" sz="1400" dirty="0">
                        <a:solidFill>
                          <a:srgbClr val="00B050"/>
                        </a:solidFill>
                      </a:endParaRP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aphicFrame>
        <p:nvGraphicFramePr>
          <p:cNvPr id="11" name="Content Placeholder 6"/>
          <p:cNvGraphicFramePr>
            <a:graphicFrameLocks/>
          </p:cNvGraphicFramePr>
          <p:nvPr>
            <p:extLst>
              <p:ext uri="{D42A27DB-BD31-4B8C-83A1-F6EECF244321}">
                <p14:modId xmlns:p14="http://schemas.microsoft.com/office/powerpoint/2010/main" val="4011715420"/>
              </p:ext>
            </p:extLst>
          </p:nvPr>
        </p:nvGraphicFramePr>
        <p:xfrm>
          <a:off x="5386388" y="1371600"/>
          <a:ext cx="2214563" cy="857250"/>
        </p:xfrm>
        <a:graphic>
          <a:graphicData uri="http://schemas.openxmlformats.org/drawingml/2006/table">
            <a:tbl>
              <a:tblPr firstRow="1" bandRow="1">
                <a:tableStyleId>{5940675A-B579-460E-94D1-54222C63F5DA}</a:tableStyleId>
              </a:tblPr>
              <a:tblGrid>
                <a:gridCol w="278606"/>
                <a:gridCol w="671513"/>
                <a:gridCol w="1264444"/>
              </a:tblGrid>
              <a:tr h="285750">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n-US" sz="1400" dirty="0" smtClean="0"/>
                        <a:t>0111</a:t>
                      </a: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r h="285750">
                <a:tc>
                  <a:txBody>
                    <a:bodyPr/>
                    <a:lstStyle/>
                    <a:p>
                      <a:pPr algn="ctr"/>
                      <a:r>
                        <a:rPr lang="en-US" sz="1400" dirty="0" smtClean="0"/>
                        <a:t>+</a:t>
                      </a:r>
                      <a:endParaRPr lang="en-US" sz="14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smtClean="0"/>
                        <a:t>1101</a:t>
                      </a:r>
                      <a:endParaRPr lang="en-US" sz="14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1400" dirty="0"/>
                    </a:p>
                  </a:txBody>
                  <a:tcPr marL="68580" marR="68580" marT="34290" marB="3429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5750">
                <a:tc>
                  <a:txBody>
                    <a:bodyPr/>
                    <a:lstStyle/>
                    <a:p>
                      <a:pPr algn="ctr"/>
                      <a:endParaRPr lang="en-US" sz="1400" dirty="0"/>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1400" dirty="0" smtClean="0"/>
                        <a:t>1 0100</a:t>
                      </a:r>
                      <a:endParaRPr lang="en-US" sz="1400" dirty="0"/>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r>
                        <a:rPr lang="en-US" sz="1400" dirty="0" smtClean="0">
                          <a:solidFill>
                            <a:srgbClr val="FF0000"/>
                          </a:solidFill>
                        </a:rPr>
                        <a:t>0100</a:t>
                      </a:r>
                      <a:r>
                        <a:rPr lang="en-US" sz="1400" dirty="0" smtClean="0"/>
                        <a:t> </a:t>
                      </a:r>
                      <a:r>
                        <a:rPr lang="en-US" sz="1400" dirty="0" smtClean="0">
                          <a:solidFill>
                            <a:srgbClr val="00B050"/>
                          </a:solidFill>
                        </a:rPr>
                        <a:t>+ 1 0000</a:t>
                      </a:r>
                      <a:endParaRPr lang="en-US" sz="1400" dirty="0">
                        <a:solidFill>
                          <a:srgbClr val="00B050"/>
                        </a:solidFill>
                      </a:endParaRPr>
                    </a:p>
                  </a:txBody>
                  <a:tcPr marL="68580" marR="68580" marT="34290" marB="3429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pSp>
        <p:nvGrpSpPr>
          <p:cNvPr id="15" name="Group 14"/>
          <p:cNvGrpSpPr/>
          <p:nvPr/>
        </p:nvGrpSpPr>
        <p:grpSpPr>
          <a:xfrm>
            <a:off x="1578769" y="1061654"/>
            <a:ext cx="3386138" cy="369332"/>
            <a:chOff x="581025" y="1415534"/>
            <a:chExt cx="4514850" cy="492442"/>
          </a:xfrm>
        </p:grpSpPr>
        <p:cxnSp>
          <p:nvCxnSpPr>
            <p:cNvPr id="14" name="Straight Arrow Connector 13"/>
            <p:cNvCxnSpPr/>
            <p:nvPr/>
          </p:nvCxnSpPr>
          <p:spPr>
            <a:xfrm>
              <a:off x="581025" y="1600200"/>
              <a:ext cx="4514850"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367807" y="1415534"/>
              <a:ext cx="1253408" cy="492442"/>
            </a:xfrm>
            <a:prstGeom prst="rect">
              <a:avLst/>
            </a:prstGeom>
            <a:solidFill>
              <a:schemeClr val="bg1"/>
            </a:solidFill>
          </p:spPr>
          <p:txBody>
            <a:bodyPr wrap="none" rtlCol="0">
              <a:spAutoFit/>
            </a:bodyPr>
            <a:lstStyle/>
            <a:p>
              <a:pPr defTabSz="342892"/>
              <a:r>
                <a:rPr lang="en-US">
                  <a:solidFill>
                    <a:srgbClr val="0070C0"/>
                  </a:solidFill>
                  <a:latin typeface="Calibri"/>
                </a:rPr>
                <a:t>Decimal</a:t>
              </a:r>
            </a:p>
          </p:txBody>
        </p:sp>
      </p:grpSp>
      <p:grpSp>
        <p:nvGrpSpPr>
          <p:cNvPr id="16" name="Group 15"/>
          <p:cNvGrpSpPr/>
          <p:nvPr/>
        </p:nvGrpSpPr>
        <p:grpSpPr>
          <a:xfrm>
            <a:off x="5386388" y="1063232"/>
            <a:ext cx="2157413" cy="369332"/>
            <a:chOff x="1895475" y="1417639"/>
            <a:chExt cx="2876550" cy="492442"/>
          </a:xfrm>
        </p:grpSpPr>
        <p:cxnSp>
          <p:nvCxnSpPr>
            <p:cNvPr id="17" name="Straight Arrow Connector 16"/>
            <p:cNvCxnSpPr/>
            <p:nvPr/>
          </p:nvCxnSpPr>
          <p:spPr>
            <a:xfrm>
              <a:off x="1895475" y="1600200"/>
              <a:ext cx="2876550" cy="0"/>
            </a:xfrm>
            <a:prstGeom prst="straightConnector1">
              <a:avLst/>
            </a:prstGeom>
            <a:ln>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981711" y="1417639"/>
              <a:ext cx="1040008" cy="492442"/>
            </a:xfrm>
            <a:prstGeom prst="rect">
              <a:avLst/>
            </a:prstGeom>
            <a:solidFill>
              <a:schemeClr val="bg1"/>
            </a:solidFill>
          </p:spPr>
          <p:txBody>
            <a:bodyPr wrap="none" rtlCol="0">
              <a:spAutoFit/>
            </a:bodyPr>
            <a:lstStyle/>
            <a:p>
              <a:pPr defTabSz="342892"/>
              <a:r>
                <a:rPr lang="en-US" dirty="0">
                  <a:solidFill>
                    <a:srgbClr val="0070C0"/>
                  </a:solidFill>
                  <a:latin typeface="Calibri"/>
                </a:rPr>
                <a:t>Binary</a:t>
              </a:r>
            </a:p>
          </p:txBody>
        </p:sp>
      </p:grpSp>
      <p:sp>
        <p:nvSpPr>
          <p:cNvPr id="3" name="TextBox 2"/>
          <p:cNvSpPr txBox="1"/>
          <p:nvPr/>
        </p:nvSpPr>
        <p:spPr>
          <a:xfrm>
            <a:off x="1485901" y="2441252"/>
            <a:ext cx="5211860" cy="1084913"/>
          </a:xfrm>
          <a:prstGeom prst="rect">
            <a:avLst/>
          </a:prstGeom>
          <a:noFill/>
        </p:spPr>
        <p:txBody>
          <a:bodyPr wrap="none" lIns="68579" tIns="34289" rIns="68579" bIns="34289" rtlCol="0">
            <a:spAutoFit/>
          </a:bodyPr>
          <a:lstStyle/>
          <a:p>
            <a:pPr marL="214308" indent="-214308" defTabSz="342892">
              <a:buFont typeface="Arial" charset="0"/>
              <a:buChar char="•"/>
            </a:pPr>
            <a:r>
              <a:rPr lang="en-US" sz="2100" dirty="0">
                <a:solidFill>
                  <a:prstClr val="black"/>
                </a:solidFill>
                <a:latin typeface="Calibri"/>
              </a:rPr>
              <a:t>Map negative </a:t>
            </a:r>
            <a:r>
              <a:rPr lang="en-US" sz="2100" dirty="0">
                <a:solidFill>
                  <a:prstClr val="black"/>
                </a:solidFill>
                <a:latin typeface="Calibri"/>
                <a:sym typeface="Wingdings"/>
              </a:rPr>
              <a:t> positive numbers</a:t>
            </a:r>
          </a:p>
          <a:p>
            <a:pPr marL="557199" lvl="1" indent="-214308" defTabSz="342892">
              <a:buFont typeface="Wingdings" charset="2"/>
              <a:buChar char="§"/>
            </a:pPr>
            <a:r>
              <a:rPr lang="en-US" sz="1500" dirty="0">
                <a:solidFill>
                  <a:prstClr val="black"/>
                </a:solidFill>
                <a:latin typeface="Calibri"/>
                <a:sym typeface="Wingdings"/>
              </a:rPr>
              <a:t>Example for N=4-bit:     -3  2</a:t>
            </a:r>
            <a:r>
              <a:rPr lang="en-US" sz="1500" baseline="30000" dirty="0">
                <a:solidFill>
                  <a:prstClr val="black"/>
                </a:solidFill>
                <a:latin typeface="Calibri"/>
                <a:sym typeface="Wingdings"/>
              </a:rPr>
              <a:t>4 </a:t>
            </a:r>
            <a:r>
              <a:rPr lang="en-US" sz="1500" dirty="0">
                <a:solidFill>
                  <a:prstClr val="black"/>
                </a:solidFill>
                <a:latin typeface="Calibri"/>
                <a:sym typeface="Wingdings"/>
              </a:rPr>
              <a:t>– 3 = 13</a:t>
            </a:r>
          </a:p>
          <a:p>
            <a:pPr marL="557199" lvl="1" indent="-214308" defTabSz="342892">
              <a:buFont typeface="Wingdings" charset="2"/>
              <a:buChar char="§"/>
            </a:pPr>
            <a:r>
              <a:rPr lang="en-US" sz="1500" dirty="0">
                <a:solidFill>
                  <a:prstClr val="black"/>
                </a:solidFill>
                <a:latin typeface="Calibri"/>
                <a:sym typeface="Wingdings"/>
              </a:rPr>
              <a:t>“Two’s complement”</a:t>
            </a:r>
          </a:p>
          <a:p>
            <a:pPr marL="557199" lvl="1" indent="-214308" defTabSz="342892">
              <a:buFont typeface="Wingdings" charset="2"/>
              <a:buChar char="§"/>
            </a:pPr>
            <a:r>
              <a:rPr lang="en-US" sz="1500" dirty="0">
                <a:solidFill>
                  <a:prstClr val="black"/>
                </a:solidFill>
                <a:latin typeface="Calibri"/>
                <a:sym typeface="Wingdings"/>
              </a:rPr>
              <a:t>No special rules for adding positive and negative numbers</a:t>
            </a:r>
            <a:endParaRPr lang="en-US" sz="1500" dirty="0">
              <a:solidFill>
                <a:prstClr val="black"/>
              </a:solidFill>
              <a:latin typeface="Calibri"/>
            </a:endParaRPr>
          </a:p>
        </p:txBody>
      </p:sp>
      <p:graphicFrame>
        <p:nvGraphicFramePr>
          <p:cNvPr id="20" name="Table 19"/>
          <p:cNvGraphicFramePr>
            <a:graphicFrameLocks noGrp="1"/>
          </p:cNvGraphicFramePr>
          <p:nvPr>
            <p:extLst>
              <p:ext uri="{D42A27DB-BD31-4B8C-83A1-F6EECF244321}">
                <p14:modId xmlns:p14="http://schemas.microsoft.com/office/powerpoint/2010/main" val="4011644913"/>
              </p:ext>
            </p:extLst>
          </p:nvPr>
        </p:nvGraphicFramePr>
        <p:xfrm>
          <a:off x="1842794" y="3761424"/>
          <a:ext cx="5643852" cy="571500"/>
        </p:xfrm>
        <a:graphic>
          <a:graphicData uri="http://schemas.openxmlformats.org/drawingml/2006/table">
            <a:tbl>
              <a:tblPr firstRow="1" bandRow="1">
                <a:tableStyleId>{5940675A-B579-460E-94D1-54222C63F5DA}</a:tableStyleId>
              </a:tblPr>
              <a:tblGrid>
                <a:gridCol w="470321"/>
                <a:gridCol w="470321"/>
                <a:gridCol w="470321"/>
                <a:gridCol w="470321"/>
                <a:gridCol w="470321"/>
                <a:gridCol w="470321"/>
                <a:gridCol w="470321"/>
                <a:gridCol w="470321"/>
                <a:gridCol w="470321"/>
                <a:gridCol w="470321"/>
                <a:gridCol w="470321"/>
                <a:gridCol w="470321"/>
              </a:tblGrid>
              <a:tr h="285750">
                <a:tc>
                  <a:txBody>
                    <a:bodyPr/>
                    <a:lstStyle/>
                    <a:p>
                      <a:pPr algn="ctr"/>
                      <a:r>
                        <a:rPr lang="en-US" sz="1400" dirty="0" smtClean="0">
                          <a:solidFill>
                            <a:srgbClr val="FF0000"/>
                          </a:solidFill>
                        </a:rPr>
                        <a:t>-8</a:t>
                      </a:r>
                      <a:endParaRPr lang="en-US" sz="1400" dirty="0">
                        <a:solidFill>
                          <a:srgbClr val="FF000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FF0000"/>
                          </a:solidFill>
                        </a:rPr>
                        <a:t>-7</a:t>
                      </a:r>
                      <a:endParaRPr lang="en-US" sz="1400" dirty="0">
                        <a:solidFill>
                          <a:srgbClr val="FF000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FF0000"/>
                          </a:solidFill>
                        </a:rPr>
                        <a:t>…</a:t>
                      </a:r>
                      <a:endParaRPr lang="en-US" sz="1400" dirty="0">
                        <a:solidFill>
                          <a:srgbClr val="FF000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FF0000"/>
                          </a:solidFill>
                        </a:rPr>
                        <a:t>-1</a:t>
                      </a:r>
                      <a:endParaRPr lang="en-US" sz="1400" dirty="0">
                        <a:solidFill>
                          <a:srgbClr val="FF000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70C0"/>
                          </a:solidFill>
                        </a:rPr>
                        <a:t>0</a:t>
                      </a:r>
                      <a:endParaRPr lang="en-US" sz="1400" dirty="0">
                        <a:solidFill>
                          <a:srgbClr val="0070C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70C0"/>
                          </a:solidFill>
                        </a:rPr>
                        <a:t>1</a:t>
                      </a:r>
                      <a:endParaRPr lang="en-US" sz="1400" dirty="0">
                        <a:solidFill>
                          <a:srgbClr val="0070C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70C0"/>
                          </a:solidFill>
                        </a:rPr>
                        <a:t>…</a:t>
                      </a:r>
                      <a:endParaRPr lang="en-US" sz="1400" dirty="0">
                        <a:solidFill>
                          <a:srgbClr val="0070C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70C0"/>
                          </a:solidFill>
                        </a:rPr>
                        <a:t>7</a:t>
                      </a:r>
                      <a:endParaRPr lang="en-US" sz="1400" dirty="0">
                        <a:solidFill>
                          <a:srgbClr val="0070C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r h="285750">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400" dirty="0"/>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70C0"/>
                          </a:solidFill>
                        </a:rPr>
                        <a:t>0</a:t>
                      </a:r>
                      <a:endParaRPr lang="en-US" sz="1400" dirty="0">
                        <a:solidFill>
                          <a:srgbClr val="0070C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70C0"/>
                          </a:solidFill>
                        </a:rPr>
                        <a:t>1</a:t>
                      </a:r>
                      <a:endParaRPr lang="en-US" sz="1400" dirty="0">
                        <a:solidFill>
                          <a:srgbClr val="0070C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70C0"/>
                          </a:solidFill>
                        </a:rPr>
                        <a:t>…</a:t>
                      </a:r>
                      <a:endParaRPr lang="en-US" sz="1400" dirty="0">
                        <a:solidFill>
                          <a:srgbClr val="0070C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70C0"/>
                          </a:solidFill>
                        </a:rPr>
                        <a:t>7</a:t>
                      </a:r>
                      <a:endParaRPr lang="en-US" sz="1400" dirty="0">
                        <a:solidFill>
                          <a:srgbClr val="0070C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B050"/>
                          </a:solidFill>
                        </a:rPr>
                        <a:t>8</a:t>
                      </a:r>
                      <a:endParaRPr lang="en-US" sz="1400" dirty="0">
                        <a:solidFill>
                          <a:srgbClr val="00B05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B050"/>
                          </a:solidFill>
                        </a:rPr>
                        <a:t>9</a:t>
                      </a:r>
                      <a:endParaRPr lang="en-US" sz="1400" dirty="0">
                        <a:solidFill>
                          <a:srgbClr val="00B05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B050"/>
                          </a:solidFill>
                        </a:rPr>
                        <a:t>…</a:t>
                      </a:r>
                      <a:endParaRPr lang="en-US" sz="1400" dirty="0">
                        <a:solidFill>
                          <a:srgbClr val="00B05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dirty="0" smtClean="0">
                          <a:solidFill>
                            <a:srgbClr val="00B050"/>
                          </a:solidFill>
                        </a:rPr>
                        <a:t>15</a:t>
                      </a:r>
                      <a:endParaRPr lang="en-US" sz="1400" dirty="0">
                        <a:solidFill>
                          <a:srgbClr val="00B050"/>
                        </a:solidFill>
                      </a:endParaRPr>
                    </a:p>
                  </a:txBody>
                  <a:tcPr marL="68580" marR="68580" marT="34290" marB="3429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1" name="Rectangle 20"/>
          <p:cNvSpPr/>
          <p:nvPr/>
        </p:nvSpPr>
        <p:spPr>
          <a:xfrm>
            <a:off x="1842796" y="3739992"/>
            <a:ext cx="1900531" cy="31051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defTabSz="342892"/>
            <a:endParaRPr lang="en-US" sz="1400">
              <a:solidFill>
                <a:prstClr val="white"/>
              </a:solidFill>
              <a:latin typeface="Calibri"/>
            </a:endParaRPr>
          </a:p>
        </p:txBody>
      </p:sp>
      <p:sp>
        <p:nvSpPr>
          <p:cNvPr id="22" name="Rectangle 21"/>
          <p:cNvSpPr/>
          <p:nvPr/>
        </p:nvSpPr>
        <p:spPr>
          <a:xfrm>
            <a:off x="5643271" y="4028602"/>
            <a:ext cx="1900531" cy="310514"/>
          </a:xfrm>
          <a:prstGeom prst="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defTabSz="342892"/>
            <a:endParaRPr lang="en-US" sz="1400">
              <a:solidFill>
                <a:prstClr val="white"/>
              </a:solidFill>
              <a:latin typeface="Calibri"/>
            </a:endParaRPr>
          </a:p>
        </p:txBody>
      </p:sp>
      <p:sp>
        <p:nvSpPr>
          <p:cNvPr id="23" name="Freeform 22"/>
          <p:cNvSpPr/>
          <p:nvPr/>
        </p:nvSpPr>
        <p:spPr>
          <a:xfrm>
            <a:off x="2628901" y="4143375"/>
            <a:ext cx="4018212" cy="439818"/>
          </a:xfrm>
          <a:custGeom>
            <a:avLst/>
            <a:gdLst>
              <a:gd name="connsiteX0" fmla="*/ 0 w 5286375"/>
              <a:gd name="connsiteY0" fmla="*/ 0 h 690738"/>
              <a:gd name="connsiteX1" fmla="*/ 495300 w 5286375"/>
              <a:gd name="connsiteY1" fmla="*/ 514350 h 690738"/>
              <a:gd name="connsiteX2" fmla="*/ 1314450 w 5286375"/>
              <a:gd name="connsiteY2" fmla="*/ 647700 h 690738"/>
              <a:gd name="connsiteX3" fmla="*/ 4200525 w 5286375"/>
              <a:gd name="connsiteY3" fmla="*/ 666750 h 690738"/>
              <a:gd name="connsiteX4" fmla="*/ 5286375 w 5286375"/>
              <a:gd name="connsiteY4" fmla="*/ 333375 h 690738"/>
              <a:gd name="connsiteX5" fmla="*/ 5286375 w 5286375"/>
              <a:gd name="connsiteY5" fmla="*/ 333375 h 69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6375" h="690738">
                <a:moveTo>
                  <a:pt x="0" y="0"/>
                </a:moveTo>
                <a:cubicBezTo>
                  <a:pt x="138112" y="203200"/>
                  <a:pt x="276225" y="406400"/>
                  <a:pt x="495300" y="514350"/>
                </a:cubicBezTo>
                <a:cubicBezTo>
                  <a:pt x="714375" y="622300"/>
                  <a:pt x="696913" y="622300"/>
                  <a:pt x="1314450" y="647700"/>
                </a:cubicBezTo>
                <a:cubicBezTo>
                  <a:pt x="1931987" y="673100"/>
                  <a:pt x="3538538" y="719137"/>
                  <a:pt x="4200525" y="666750"/>
                </a:cubicBezTo>
                <a:cubicBezTo>
                  <a:pt x="4862512" y="614363"/>
                  <a:pt x="5286375" y="333375"/>
                  <a:pt x="5286375" y="333375"/>
                </a:cubicBezTo>
                <a:lnTo>
                  <a:pt x="5286375" y="333375"/>
                </a:lnTo>
              </a:path>
            </a:pathLst>
          </a:custGeom>
          <a:noFill/>
          <a:ln w="38100">
            <a:solidFill>
              <a:srgbClr val="FF0000"/>
            </a:solidFill>
            <a:headEnd type="none" w="med" len="med"/>
            <a:tailEnd type="triangle" w="med" len="med"/>
          </a:ln>
        </p:spPr>
        <p:style>
          <a:lnRef idx="1">
            <a:schemeClr val="accent1"/>
          </a:lnRef>
          <a:fillRef idx="3">
            <a:schemeClr val="accent1"/>
          </a:fillRef>
          <a:effectRef idx="2">
            <a:schemeClr val="accent1"/>
          </a:effectRef>
          <a:fontRef idx="minor">
            <a:schemeClr val="lt1"/>
          </a:fontRef>
        </p:style>
        <p:txBody>
          <a:bodyPr lIns="68579" tIns="34289" rIns="68579" bIns="34289" rtlCol="0" anchor="ctr"/>
          <a:lstStyle/>
          <a:p>
            <a:pPr algn="ctr" defTabSz="342892"/>
            <a:endParaRPr lang="en-US" sz="1400">
              <a:solidFill>
                <a:prstClr val="white"/>
              </a:solidFill>
              <a:latin typeface="Calibri"/>
            </a:endParaRPr>
          </a:p>
        </p:txBody>
      </p:sp>
      <p:sp>
        <p:nvSpPr>
          <p:cNvPr id="24" name="TextBox 23"/>
          <p:cNvSpPr txBox="1"/>
          <p:nvPr/>
        </p:nvSpPr>
        <p:spPr>
          <a:xfrm>
            <a:off x="4183204" y="4571284"/>
            <a:ext cx="952424" cy="346249"/>
          </a:xfrm>
          <a:prstGeom prst="rect">
            <a:avLst/>
          </a:prstGeom>
          <a:noFill/>
        </p:spPr>
        <p:txBody>
          <a:bodyPr wrap="none" lIns="68579" tIns="34289" rIns="68579" bIns="34289" rtlCol="0">
            <a:spAutoFit/>
          </a:bodyPr>
          <a:lstStyle/>
          <a:p>
            <a:pPr defTabSz="342892"/>
            <a:r>
              <a:rPr lang="en-US" b="1" dirty="0">
                <a:solidFill>
                  <a:srgbClr val="FF0000"/>
                </a:solidFill>
                <a:latin typeface="Calibri"/>
              </a:rPr>
              <a:t>+ 2</a:t>
            </a:r>
            <a:r>
              <a:rPr lang="en-US" b="1" baseline="30000" dirty="0">
                <a:solidFill>
                  <a:srgbClr val="FF0000"/>
                </a:solidFill>
                <a:latin typeface="Calibri"/>
              </a:rPr>
              <a:t>4</a:t>
            </a:r>
            <a:r>
              <a:rPr lang="en-US" b="1" dirty="0">
                <a:solidFill>
                  <a:srgbClr val="FF0000"/>
                </a:solidFill>
                <a:latin typeface="Calibri"/>
              </a:rPr>
              <a:t> = 16</a:t>
            </a:r>
          </a:p>
        </p:txBody>
      </p:sp>
      <p:grpSp>
        <p:nvGrpSpPr>
          <p:cNvPr id="19" name="Group 18"/>
          <p:cNvGrpSpPr/>
          <p:nvPr/>
        </p:nvGrpSpPr>
        <p:grpSpPr>
          <a:xfrm>
            <a:off x="6860606" y="2228850"/>
            <a:ext cx="2283394" cy="925375"/>
            <a:chOff x="6860606" y="2228850"/>
            <a:chExt cx="2283394" cy="925375"/>
          </a:xfrm>
        </p:grpSpPr>
        <p:cxnSp>
          <p:nvCxnSpPr>
            <p:cNvPr id="8" name="Straight Arrow Connector 7"/>
            <p:cNvCxnSpPr/>
            <p:nvPr/>
          </p:nvCxnSpPr>
          <p:spPr>
            <a:xfrm flipH="1" flipV="1">
              <a:off x="7133236" y="2228850"/>
              <a:ext cx="252728" cy="3239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860606" y="2507894"/>
              <a:ext cx="2283394" cy="646331"/>
            </a:xfrm>
            <a:prstGeom prst="rect">
              <a:avLst/>
            </a:prstGeom>
            <a:noFill/>
          </p:spPr>
          <p:txBody>
            <a:bodyPr wrap="square" rtlCol="0">
              <a:spAutoFit/>
            </a:bodyPr>
            <a:lstStyle/>
            <a:p>
              <a:r>
                <a:rPr lang="en-US" i="1" dirty="0" smtClean="0"/>
                <a:t>Extra bit is ignored as doesn’t fit in 4 bits.</a:t>
              </a:r>
              <a:endParaRPr lang="en-US" i="1" dirty="0"/>
            </a:p>
          </p:txBody>
        </p:sp>
      </p:grpSp>
    </p:spTree>
    <p:extLst>
      <p:ext uri="{BB962C8B-B14F-4D97-AF65-F5344CB8AC3E}">
        <p14:creationId xmlns:p14="http://schemas.microsoft.com/office/powerpoint/2010/main" val="100760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 Complement (8-bit example)</a:t>
            </a:r>
            <a:endParaRPr lang="en-US" dirty="0"/>
          </a:p>
        </p:txBody>
      </p:sp>
      <p:sp>
        <p:nvSpPr>
          <p:cNvPr id="14" name="Date Placeholder 3"/>
          <p:cNvSpPr>
            <a:spLocks noGrp="1"/>
          </p:cNvSpPr>
          <p:nvPr>
            <p:ph type="dt" sz="half" idx="10"/>
          </p:nvPr>
        </p:nvSpPr>
        <p:spPr>
          <a:prstGeom prst="rect">
            <a:avLst/>
          </a:prstGeom>
        </p:spPr>
        <p:txBody>
          <a:bodyPr vert="horz" lIns="68579" tIns="34289" rIns="68579" bIns="34289" rtlCol="0" anchor="ctr"/>
          <a:lstStyle>
            <a:lvl1pPr algn="l">
              <a:defRPr sz="900">
                <a:solidFill>
                  <a:schemeClr val="tx1">
                    <a:tint val="75000"/>
                  </a:schemeClr>
                </a:solidFill>
              </a:defRPr>
            </a:lvl1pPr>
          </a:lstStyle>
          <a:p>
            <a:fld id="{F995E3C6-4A9D-E24C-B56A-7AF6DA21C5EF}" type="datetime1">
              <a:rPr lang="en-US" smtClean="0">
                <a:solidFill>
                  <a:prstClr val="black">
                    <a:tint val="75000"/>
                  </a:prstClr>
                </a:solidFill>
                <a:latin typeface="Calibri"/>
              </a:rPr>
              <a:pPr/>
              <a:t>8/29/17</a:t>
            </a:fld>
            <a:endParaRPr lang="en-US">
              <a:solidFill>
                <a:prstClr val="black">
                  <a:tint val="75000"/>
                </a:prstClr>
              </a:solidFill>
              <a:latin typeface="Calibri"/>
            </a:endParaRPr>
          </a:p>
        </p:txBody>
      </p:sp>
      <p:sp>
        <p:nvSpPr>
          <p:cNvPr id="16" name="Slide Number Placeholder 5"/>
          <p:cNvSpPr>
            <a:spLocks noGrp="1"/>
          </p:cNvSpPr>
          <p:nvPr>
            <p:ph type="sldNum" sz="quarter" idx="12"/>
          </p:nvPr>
        </p:nvSpPr>
        <p:spPr>
          <a:prstGeom prst="rect">
            <a:avLst/>
          </a:prstGeom>
        </p:spPr>
        <p:txBody>
          <a:bodyPr vert="horz" lIns="68579" tIns="34289" rIns="68579" bIns="34289" rtlCol="0" anchor="ctr"/>
          <a:lstStyle>
            <a:lvl1pPr algn="r">
              <a:defRPr sz="900">
                <a:solidFill>
                  <a:schemeClr val="tx1">
                    <a:tint val="75000"/>
                  </a:schemeClr>
                </a:solidFill>
              </a:defRPr>
            </a:lvl1pPr>
          </a:lstStyle>
          <a:p>
            <a:fld id="{3CC63E4C-4642-794D-A2FD-70F6B81535F5}"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sp>
        <p:nvSpPr>
          <p:cNvPr id="15" name="Footer Placeholder 4"/>
          <p:cNvSpPr>
            <a:spLocks noGrp="1"/>
          </p:cNvSpPr>
          <p:nvPr>
            <p:ph type="ftr" sz="quarter" idx="3"/>
          </p:nvPr>
        </p:nvSpPr>
        <p:spPr>
          <a:prstGeom prst="rect">
            <a:avLst/>
          </a:prstGeom>
        </p:spPr>
        <p:txBody>
          <a:bodyPr vert="horz" lIns="68579" tIns="34289" rIns="68579" bIns="34289" rtlCol="0" anchor="ctr"/>
          <a:lstStyle>
            <a:lvl1pPr algn="ctr">
              <a:defRPr sz="900">
                <a:solidFill>
                  <a:schemeClr val="tx1">
                    <a:tint val="75000"/>
                  </a:schemeClr>
                </a:solidFill>
              </a:defRPr>
            </a:lvl1pPr>
          </a:lstStyle>
          <a:p>
            <a:r>
              <a:rPr lang="en-US" dirty="0" smtClean="0">
                <a:solidFill>
                  <a:prstClr val="black">
                    <a:tint val="75000"/>
                  </a:prstClr>
                </a:solidFill>
                <a:latin typeface="Calibri"/>
              </a:rPr>
              <a:t>Fall </a:t>
            </a:r>
            <a:r>
              <a:rPr lang="is-IS" dirty="0" smtClean="0">
                <a:solidFill>
                  <a:prstClr val="black">
                    <a:tint val="75000"/>
                  </a:prstClr>
                </a:solidFill>
                <a:latin typeface="Calibri"/>
              </a:rPr>
              <a:t>2017</a:t>
            </a:r>
            <a:r>
              <a:rPr lang="en-US" dirty="0" smtClean="0">
                <a:solidFill>
                  <a:prstClr val="black">
                    <a:tint val="75000"/>
                  </a:prstClr>
                </a:solidFill>
                <a:latin typeface="Calibri"/>
              </a:rPr>
              <a:t> - Lecture #1</a:t>
            </a:r>
            <a:endParaRPr lang="en-US" dirty="0">
              <a:solidFill>
                <a:prstClr val="black">
                  <a:tint val="75000"/>
                </a:prstClr>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849404096"/>
              </p:ext>
            </p:extLst>
          </p:nvPr>
        </p:nvGraphicFramePr>
        <p:xfrm>
          <a:off x="1637311" y="1063229"/>
          <a:ext cx="5753594" cy="3067050"/>
        </p:xfrm>
        <a:graphic>
          <a:graphicData uri="http://schemas.openxmlformats.org/drawingml/2006/table">
            <a:tbl>
              <a:tblPr firstRow="1" bandRow="1">
                <a:tableStyleId>{5C22544A-7EE6-4342-B048-85BDC9FD1C3A}</a:tableStyleId>
              </a:tblPr>
              <a:tblGrid>
                <a:gridCol w="1687780"/>
                <a:gridCol w="1682050">
                  <a:extLst>
                    <a:ext uri="{9D8B030D-6E8A-4147-A177-3AD203B41FA5}">
                      <a16:colId xmlns:a16="http://schemas.microsoft.com/office/drawing/2014/main" xmlns="" val="20000"/>
                    </a:ext>
                  </a:extLst>
                </a:gridCol>
                <a:gridCol w="2383764">
                  <a:extLst>
                    <a:ext uri="{9D8B030D-6E8A-4147-A177-3AD203B41FA5}">
                      <a16:colId xmlns:a16="http://schemas.microsoft.com/office/drawing/2014/main" xmlns="" val="20002"/>
                    </a:ext>
                  </a:extLst>
                </a:gridCol>
              </a:tblGrid>
              <a:tr h="285750">
                <a:tc>
                  <a:txBody>
                    <a:bodyPr/>
                    <a:lstStyle/>
                    <a:p>
                      <a:pPr algn="ctr"/>
                      <a:r>
                        <a:rPr lang="en-US" sz="1400" dirty="0" smtClean="0"/>
                        <a:t>As Signed </a:t>
                      </a:r>
                      <a:r>
                        <a:rPr lang="en-US" sz="1400" dirty="0"/>
                        <a:t>Decimal</a:t>
                      </a:r>
                      <a:endParaRPr lang="en-US" sz="1400" baseline="-25000" dirty="0"/>
                    </a:p>
                  </a:txBody>
                  <a:tcPr marL="68580" marR="68580" marT="34290" marB="34290"/>
                </a:tc>
                <a:tc>
                  <a:txBody>
                    <a:bodyPr/>
                    <a:lstStyle/>
                    <a:p>
                      <a:pPr algn="ctr"/>
                      <a:r>
                        <a:rPr lang="en-US" sz="1400" baseline="0" dirty="0" smtClean="0"/>
                        <a:t>As Unsigned </a:t>
                      </a:r>
                      <a:r>
                        <a:rPr lang="en-US" sz="1400" baseline="0" dirty="0"/>
                        <a:t>Decimal</a:t>
                      </a:r>
                    </a:p>
                  </a:txBody>
                  <a:tcPr marL="68580" marR="68580" marT="34290" marB="34290"/>
                </a:tc>
                <a:tc>
                  <a:txBody>
                    <a:bodyPr/>
                    <a:lstStyle/>
                    <a:p>
                      <a:pPr algn="ctr"/>
                      <a:r>
                        <a:rPr lang="en-US" sz="1400" dirty="0" smtClean="0"/>
                        <a:t>Binary Number</a:t>
                      </a:r>
                      <a:endParaRPr lang="en-US" sz="1400" dirty="0"/>
                    </a:p>
                  </a:txBody>
                  <a:tcPr marL="68580" marR="68580" marT="34290" marB="34290"/>
                </a:tc>
                <a:extLst>
                  <a:ext uri="{0D108BD9-81ED-4DB2-BD59-A6C34878D82A}">
                    <a16:rowId xmlns:a16="http://schemas.microsoft.com/office/drawing/2014/main" xmlns="" val="10000"/>
                  </a:ext>
                </a:extLst>
              </a:tr>
              <a:tr h="285750">
                <a:tc>
                  <a:txBody>
                    <a:bodyPr/>
                    <a:lstStyle/>
                    <a:p>
                      <a:pPr algn="ctr"/>
                      <a:r>
                        <a:rPr lang="en-US" sz="1400" baseline="0" dirty="0">
                          <a:solidFill>
                            <a:srgbClr val="FF0000"/>
                          </a:solidFill>
                        </a:rPr>
                        <a:t>-128</a:t>
                      </a:r>
                    </a:p>
                  </a:txBody>
                  <a:tcPr marL="68580" marR="68580" marT="34290" marB="34290"/>
                </a:tc>
                <a:tc>
                  <a:txBody>
                    <a:bodyPr/>
                    <a:lstStyle/>
                    <a:p>
                      <a:pPr algn="ctr"/>
                      <a:r>
                        <a:rPr lang="en-US" sz="1400" baseline="0" dirty="0">
                          <a:solidFill>
                            <a:srgbClr val="7030A0"/>
                          </a:solidFill>
                        </a:rPr>
                        <a:t>128</a:t>
                      </a:r>
                    </a:p>
                  </a:txBody>
                  <a:tcPr marL="68580" marR="68580" marT="34290" marB="34290"/>
                </a:tc>
                <a:tc>
                  <a:txBody>
                    <a:bodyPr/>
                    <a:lstStyle/>
                    <a:p>
                      <a:pPr algn="ctr"/>
                      <a:r>
                        <a:rPr lang="en-US" sz="1400" spc="500" baseline="0" dirty="0">
                          <a:solidFill>
                            <a:srgbClr val="FF0000"/>
                          </a:solidFill>
                        </a:rPr>
                        <a:t>1000 0000</a:t>
                      </a:r>
                    </a:p>
                  </a:txBody>
                  <a:tcPr marL="68580" marR="68580" marT="34290" marB="34290"/>
                </a:tc>
                <a:extLst>
                  <a:ext uri="{0D108BD9-81ED-4DB2-BD59-A6C34878D82A}">
                    <a16:rowId xmlns:a16="http://schemas.microsoft.com/office/drawing/2014/main" xmlns="" val="10001"/>
                  </a:ext>
                </a:extLst>
              </a:tr>
              <a:tr h="285750">
                <a:tc>
                  <a:txBody>
                    <a:bodyPr/>
                    <a:lstStyle/>
                    <a:p>
                      <a:pPr algn="ctr"/>
                      <a:r>
                        <a:rPr lang="en-US" sz="1400" baseline="0" dirty="0">
                          <a:solidFill>
                            <a:srgbClr val="FF0000"/>
                          </a:solidFill>
                        </a:rPr>
                        <a:t>-127</a:t>
                      </a:r>
                    </a:p>
                  </a:txBody>
                  <a:tcPr marL="68580" marR="68580" marT="34290" marB="34290"/>
                </a:tc>
                <a:tc>
                  <a:txBody>
                    <a:bodyPr/>
                    <a:lstStyle/>
                    <a:p>
                      <a:pPr algn="ctr"/>
                      <a:r>
                        <a:rPr lang="en-US" sz="1400" baseline="0" dirty="0">
                          <a:solidFill>
                            <a:srgbClr val="7030A0"/>
                          </a:solidFill>
                        </a:rPr>
                        <a:t>129</a:t>
                      </a:r>
                    </a:p>
                  </a:txBody>
                  <a:tcPr marL="68580" marR="68580" marT="34290" marB="34290"/>
                </a:tc>
                <a:tc>
                  <a:txBody>
                    <a:bodyPr/>
                    <a:lstStyle/>
                    <a:p>
                      <a:pPr algn="ctr"/>
                      <a:r>
                        <a:rPr lang="en-US" sz="1400" spc="500" baseline="0" dirty="0">
                          <a:solidFill>
                            <a:srgbClr val="FF0000"/>
                          </a:solidFill>
                        </a:rPr>
                        <a:t>1000 </a:t>
                      </a:r>
                      <a:r>
                        <a:rPr lang="en-US" sz="1400" spc="500" baseline="0" dirty="0" smtClean="0">
                          <a:solidFill>
                            <a:srgbClr val="FF0000"/>
                          </a:solidFill>
                        </a:rPr>
                        <a:t>0001</a:t>
                      </a:r>
                      <a:endParaRPr lang="en-US" sz="1400" spc="500" baseline="0" dirty="0">
                        <a:solidFill>
                          <a:srgbClr val="FF0000"/>
                        </a:solidFill>
                      </a:endParaRPr>
                    </a:p>
                  </a:txBody>
                  <a:tcPr marL="68580" marR="68580" marT="34290" marB="34290"/>
                </a:tc>
                <a:extLst>
                  <a:ext uri="{0D108BD9-81ED-4DB2-BD59-A6C34878D82A}">
                    <a16:rowId xmlns:a16="http://schemas.microsoft.com/office/drawing/2014/main" xmlns="" val="10002"/>
                  </a:ext>
                </a:extLst>
              </a:tr>
              <a:tr h="285750">
                <a:tc>
                  <a:txBody>
                    <a:bodyPr/>
                    <a:lstStyle/>
                    <a:p>
                      <a:pPr algn="ctr"/>
                      <a:r>
                        <a:rPr lang="is-IS" sz="1400" baseline="0" dirty="0">
                          <a:solidFill>
                            <a:srgbClr val="FF0000"/>
                          </a:solidFill>
                        </a:rPr>
                        <a:t>…</a:t>
                      </a:r>
                      <a:endParaRPr lang="en-US" sz="1400" baseline="0" dirty="0">
                        <a:solidFill>
                          <a:srgbClr val="FF0000"/>
                        </a:solidFill>
                      </a:endParaRPr>
                    </a:p>
                  </a:txBody>
                  <a:tcPr marL="68580" marR="68580" marT="34290" marB="34290"/>
                </a:tc>
                <a:tc>
                  <a:txBody>
                    <a:bodyPr/>
                    <a:lstStyle/>
                    <a:p>
                      <a:pPr algn="ctr"/>
                      <a:r>
                        <a:rPr lang="is-IS" sz="1400" baseline="0" dirty="0">
                          <a:solidFill>
                            <a:srgbClr val="7030A0"/>
                          </a:solidFill>
                        </a:rPr>
                        <a:t>…</a:t>
                      </a:r>
                      <a:endParaRPr lang="en-US" sz="1400" baseline="0" dirty="0">
                        <a:solidFill>
                          <a:srgbClr val="7030A0"/>
                        </a:solidFill>
                      </a:endParaRPr>
                    </a:p>
                  </a:txBody>
                  <a:tcPr marL="68580" marR="68580" marT="34290" marB="34290"/>
                </a:tc>
                <a:tc>
                  <a:txBody>
                    <a:bodyPr/>
                    <a:lstStyle/>
                    <a:p>
                      <a:pPr algn="ctr"/>
                      <a:r>
                        <a:rPr lang="is-IS" sz="1400" spc="500" baseline="0" dirty="0">
                          <a:solidFill>
                            <a:srgbClr val="FF0000"/>
                          </a:solidFill>
                        </a:rPr>
                        <a:t>…</a:t>
                      </a:r>
                      <a:endParaRPr lang="en-US" sz="1400" spc="500" baseline="0" dirty="0">
                        <a:solidFill>
                          <a:srgbClr val="FF0000"/>
                        </a:solidFill>
                      </a:endParaRPr>
                    </a:p>
                  </a:txBody>
                  <a:tcPr marL="68580" marR="68580" marT="34290" marB="34290"/>
                </a:tc>
                <a:extLst>
                  <a:ext uri="{0D108BD9-81ED-4DB2-BD59-A6C34878D82A}">
                    <a16:rowId xmlns:a16="http://schemas.microsoft.com/office/drawing/2014/main" xmlns="" val="10003"/>
                  </a:ext>
                </a:extLst>
              </a:tr>
              <a:tr h="285750">
                <a:tc>
                  <a:txBody>
                    <a:bodyPr/>
                    <a:lstStyle/>
                    <a:p>
                      <a:pPr algn="ctr"/>
                      <a:r>
                        <a:rPr lang="en-US" sz="1400" baseline="0" dirty="0">
                          <a:solidFill>
                            <a:srgbClr val="FF0000"/>
                          </a:solidFill>
                        </a:rPr>
                        <a:t>-2</a:t>
                      </a:r>
                    </a:p>
                  </a:txBody>
                  <a:tcPr marL="68580" marR="68580" marT="34290" marB="34290"/>
                </a:tc>
                <a:tc>
                  <a:txBody>
                    <a:bodyPr/>
                    <a:lstStyle/>
                    <a:p>
                      <a:pPr algn="ctr"/>
                      <a:r>
                        <a:rPr lang="en-US" sz="1400" baseline="0" dirty="0">
                          <a:solidFill>
                            <a:srgbClr val="7030A0"/>
                          </a:solidFill>
                        </a:rPr>
                        <a:t>254</a:t>
                      </a:r>
                    </a:p>
                  </a:txBody>
                  <a:tcPr marL="68580" marR="68580" marT="34290" marB="34290"/>
                </a:tc>
                <a:tc>
                  <a:txBody>
                    <a:bodyPr/>
                    <a:lstStyle/>
                    <a:p>
                      <a:pPr algn="ctr"/>
                      <a:r>
                        <a:rPr lang="en-US" sz="1400" spc="500" baseline="0" dirty="0">
                          <a:solidFill>
                            <a:srgbClr val="FF0000"/>
                          </a:solidFill>
                        </a:rPr>
                        <a:t>1111 1110</a:t>
                      </a:r>
                    </a:p>
                  </a:txBody>
                  <a:tcPr marL="68580" marR="68580" marT="34290" marB="34290"/>
                </a:tc>
                <a:extLst>
                  <a:ext uri="{0D108BD9-81ED-4DB2-BD59-A6C34878D82A}">
                    <a16:rowId xmlns:a16="http://schemas.microsoft.com/office/drawing/2014/main" xmlns="" val="10004"/>
                  </a:ext>
                </a:extLst>
              </a:tr>
              <a:tr h="285750">
                <a:tc>
                  <a:txBody>
                    <a:bodyPr/>
                    <a:lstStyle/>
                    <a:p>
                      <a:pPr algn="ctr"/>
                      <a:r>
                        <a:rPr lang="en-US" sz="1400" baseline="0" dirty="0">
                          <a:solidFill>
                            <a:srgbClr val="FF0000"/>
                          </a:solidFill>
                        </a:rPr>
                        <a:t>-1</a:t>
                      </a:r>
                    </a:p>
                  </a:txBody>
                  <a:tcPr marL="68580" marR="68580" marT="34290" marB="34290"/>
                </a:tc>
                <a:tc>
                  <a:txBody>
                    <a:bodyPr/>
                    <a:lstStyle/>
                    <a:p>
                      <a:pPr algn="ctr"/>
                      <a:r>
                        <a:rPr lang="en-US" sz="1400" baseline="0" dirty="0">
                          <a:solidFill>
                            <a:srgbClr val="7030A0"/>
                          </a:solidFill>
                        </a:rPr>
                        <a:t>255</a:t>
                      </a:r>
                    </a:p>
                  </a:txBody>
                  <a:tcPr marL="68580" marR="68580" marT="34290" marB="34290"/>
                </a:tc>
                <a:tc>
                  <a:txBody>
                    <a:bodyPr/>
                    <a:lstStyle/>
                    <a:p>
                      <a:pPr algn="ctr"/>
                      <a:r>
                        <a:rPr lang="en-US" sz="1400" spc="500" baseline="0" dirty="0">
                          <a:solidFill>
                            <a:srgbClr val="FF0000"/>
                          </a:solidFill>
                        </a:rPr>
                        <a:t>1111 1111</a:t>
                      </a:r>
                    </a:p>
                  </a:txBody>
                  <a:tcPr marL="68580" marR="68580" marT="34290" marB="34290"/>
                </a:tc>
                <a:extLst>
                  <a:ext uri="{0D108BD9-81ED-4DB2-BD59-A6C34878D82A}">
                    <a16:rowId xmlns:a16="http://schemas.microsoft.com/office/drawing/2014/main" xmlns="" val="10005"/>
                  </a:ext>
                </a:extLst>
              </a:tr>
              <a:tr h="285750">
                <a:tc>
                  <a:txBody>
                    <a:bodyPr/>
                    <a:lstStyle/>
                    <a:p>
                      <a:pPr algn="ctr"/>
                      <a:r>
                        <a:rPr lang="en-US" sz="1400" baseline="0" dirty="0">
                          <a:solidFill>
                            <a:srgbClr val="00B050"/>
                          </a:solidFill>
                        </a:rPr>
                        <a:t>0</a:t>
                      </a:r>
                    </a:p>
                  </a:txBody>
                  <a:tcPr marL="68580" marR="68580" marT="34290" marB="34290"/>
                </a:tc>
                <a:tc>
                  <a:txBody>
                    <a:bodyPr/>
                    <a:lstStyle/>
                    <a:p>
                      <a:pPr algn="ctr"/>
                      <a:r>
                        <a:rPr lang="en-US" sz="1400" baseline="0" dirty="0">
                          <a:solidFill>
                            <a:srgbClr val="00B050"/>
                          </a:solidFill>
                        </a:rPr>
                        <a:t>0</a:t>
                      </a:r>
                    </a:p>
                  </a:txBody>
                  <a:tcPr marL="68580" marR="68580" marT="34290" marB="34290"/>
                </a:tc>
                <a:tc>
                  <a:txBody>
                    <a:bodyPr/>
                    <a:lstStyle/>
                    <a:p>
                      <a:pPr algn="ctr"/>
                      <a:r>
                        <a:rPr lang="en-US" sz="1400" spc="500" baseline="0" dirty="0">
                          <a:solidFill>
                            <a:srgbClr val="00B050"/>
                          </a:solidFill>
                        </a:rPr>
                        <a:t>0000 0000</a:t>
                      </a:r>
                    </a:p>
                  </a:txBody>
                  <a:tcPr marL="68580" marR="68580" marT="34290" marB="34290"/>
                </a:tc>
                <a:extLst>
                  <a:ext uri="{0D108BD9-81ED-4DB2-BD59-A6C34878D82A}">
                    <a16:rowId xmlns:a16="http://schemas.microsoft.com/office/drawing/2014/main" xmlns="" val="10006"/>
                  </a:ext>
                </a:extLst>
              </a:tr>
              <a:tr h="285750">
                <a:tc>
                  <a:txBody>
                    <a:bodyPr/>
                    <a:lstStyle/>
                    <a:p>
                      <a:pPr algn="ctr"/>
                      <a:r>
                        <a:rPr lang="en-US" sz="1400" baseline="0" dirty="0">
                          <a:solidFill>
                            <a:srgbClr val="00B050"/>
                          </a:solidFill>
                        </a:rPr>
                        <a:t>1</a:t>
                      </a:r>
                    </a:p>
                  </a:txBody>
                  <a:tcPr marL="68580" marR="68580" marT="34290" marB="34290"/>
                </a:tc>
                <a:tc>
                  <a:txBody>
                    <a:bodyPr/>
                    <a:lstStyle/>
                    <a:p>
                      <a:pPr algn="ctr"/>
                      <a:r>
                        <a:rPr lang="en-US" sz="1400" baseline="0" dirty="0">
                          <a:solidFill>
                            <a:srgbClr val="00B050"/>
                          </a:solidFill>
                        </a:rPr>
                        <a:t>1</a:t>
                      </a:r>
                    </a:p>
                  </a:txBody>
                  <a:tcPr marL="68580" marR="68580" marT="34290" marB="34290"/>
                </a:tc>
                <a:tc>
                  <a:txBody>
                    <a:bodyPr/>
                    <a:lstStyle/>
                    <a:p>
                      <a:pPr algn="ctr"/>
                      <a:r>
                        <a:rPr lang="en-US" sz="1400" spc="500" baseline="0" dirty="0">
                          <a:solidFill>
                            <a:srgbClr val="00B050"/>
                          </a:solidFill>
                        </a:rPr>
                        <a:t>0000 0001</a:t>
                      </a:r>
                    </a:p>
                  </a:txBody>
                  <a:tcPr marL="68580" marR="68580" marT="34290" marB="34290"/>
                </a:tc>
                <a:extLst>
                  <a:ext uri="{0D108BD9-81ED-4DB2-BD59-A6C34878D82A}">
                    <a16:rowId xmlns:a16="http://schemas.microsoft.com/office/drawing/2014/main" xmlns="" val="10007"/>
                  </a:ext>
                </a:extLst>
              </a:tr>
              <a:tr h="285750">
                <a:tc>
                  <a:txBody>
                    <a:bodyPr/>
                    <a:lstStyle/>
                    <a:p>
                      <a:pPr algn="ctr"/>
                      <a:r>
                        <a:rPr lang="is-IS" sz="1400" baseline="0" dirty="0">
                          <a:solidFill>
                            <a:srgbClr val="00B050"/>
                          </a:solidFill>
                        </a:rPr>
                        <a:t>…</a:t>
                      </a:r>
                      <a:endParaRPr lang="en-US" sz="1400" baseline="0" dirty="0">
                        <a:solidFill>
                          <a:srgbClr val="00B050"/>
                        </a:solidFill>
                      </a:endParaRPr>
                    </a:p>
                  </a:txBody>
                  <a:tcPr marL="68580" marR="68580" marT="34290" marB="34290"/>
                </a:tc>
                <a:tc>
                  <a:txBody>
                    <a:bodyPr/>
                    <a:lstStyle/>
                    <a:p>
                      <a:pPr algn="ctr"/>
                      <a:r>
                        <a:rPr lang="is-IS" sz="1400" baseline="0" dirty="0">
                          <a:solidFill>
                            <a:srgbClr val="00B050"/>
                          </a:solidFill>
                        </a:rPr>
                        <a:t>…</a:t>
                      </a:r>
                      <a:endParaRPr lang="en-US" sz="1400" baseline="0" dirty="0">
                        <a:solidFill>
                          <a:srgbClr val="00B050"/>
                        </a:solidFill>
                      </a:endParaRPr>
                    </a:p>
                  </a:txBody>
                  <a:tcPr marL="68580" marR="68580" marT="34290" marB="34290"/>
                </a:tc>
                <a:tc>
                  <a:txBody>
                    <a:bodyPr/>
                    <a:lstStyle/>
                    <a:p>
                      <a:pPr algn="ctr"/>
                      <a:r>
                        <a:rPr lang="en-US" sz="1400" spc="500" baseline="0" dirty="0">
                          <a:solidFill>
                            <a:srgbClr val="00B050"/>
                          </a:solidFill>
                        </a:rPr>
                        <a:t>...</a:t>
                      </a:r>
                    </a:p>
                  </a:txBody>
                  <a:tcPr marL="68580" marR="68580" marT="34290" marB="34290"/>
                </a:tc>
                <a:extLst>
                  <a:ext uri="{0D108BD9-81ED-4DB2-BD59-A6C34878D82A}">
                    <a16:rowId xmlns:a16="http://schemas.microsoft.com/office/drawing/2014/main" xmlns="" val="10008"/>
                  </a:ext>
                </a:extLst>
              </a:tr>
              <a:tr h="285750">
                <a:tc>
                  <a:txBody>
                    <a:bodyPr/>
                    <a:lstStyle/>
                    <a:p>
                      <a:pPr algn="ctr"/>
                      <a:r>
                        <a:rPr lang="en-US" sz="1400" baseline="0" dirty="0">
                          <a:solidFill>
                            <a:srgbClr val="00B050"/>
                          </a:solidFill>
                        </a:rPr>
                        <a:t>127</a:t>
                      </a:r>
                    </a:p>
                  </a:txBody>
                  <a:tcPr marL="68580" marR="68580" marT="34290" marB="34290"/>
                </a:tc>
                <a:tc>
                  <a:txBody>
                    <a:bodyPr/>
                    <a:lstStyle/>
                    <a:p>
                      <a:pPr algn="ctr"/>
                      <a:r>
                        <a:rPr lang="en-US" sz="1400" baseline="0" dirty="0">
                          <a:solidFill>
                            <a:srgbClr val="00B050"/>
                          </a:solidFill>
                        </a:rPr>
                        <a:t>127</a:t>
                      </a:r>
                    </a:p>
                  </a:txBody>
                  <a:tcPr marL="68580" marR="68580" marT="34290" marB="34290"/>
                </a:tc>
                <a:tc>
                  <a:txBody>
                    <a:bodyPr/>
                    <a:lstStyle/>
                    <a:p>
                      <a:pPr algn="ctr"/>
                      <a:r>
                        <a:rPr lang="en-US" sz="1400" spc="500" baseline="0" dirty="0">
                          <a:solidFill>
                            <a:srgbClr val="00B050"/>
                          </a:solidFill>
                        </a:rPr>
                        <a:t>0111 </a:t>
                      </a:r>
                      <a:r>
                        <a:rPr lang="en-US" sz="1400" spc="500" baseline="0" dirty="0" smtClean="0">
                          <a:solidFill>
                            <a:srgbClr val="00B050"/>
                          </a:solidFill>
                        </a:rPr>
                        <a:t>1111</a:t>
                      </a:r>
                      <a:endParaRPr lang="en-US" sz="1400" spc="500" baseline="0" dirty="0">
                        <a:solidFill>
                          <a:srgbClr val="00B050"/>
                        </a:solidFill>
                      </a:endParaRPr>
                    </a:p>
                  </a:txBody>
                  <a:tcPr marL="68580" marR="68580" marT="34290" marB="34290"/>
                </a:tc>
                <a:extLst>
                  <a:ext uri="{0D108BD9-81ED-4DB2-BD59-A6C34878D82A}">
                    <a16:rowId xmlns:a16="http://schemas.microsoft.com/office/drawing/2014/main" xmlns="" val="10009"/>
                  </a:ext>
                </a:extLst>
              </a:tr>
            </a:tbl>
          </a:graphicData>
        </a:graphic>
      </p:graphicFrame>
      <p:sp>
        <p:nvSpPr>
          <p:cNvPr id="8" name="TextBox 7"/>
          <p:cNvSpPr txBox="1"/>
          <p:nvPr/>
        </p:nvSpPr>
        <p:spPr>
          <a:xfrm>
            <a:off x="457200" y="3981289"/>
            <a:ext cx="8192851" cy="377024"/>
          </a:xfrm>
          <a:prstGeom prst="rect">
            <a:avLst/>
          </a:prstGeom>
          <a:noFill/>
        </p:spPr>
        <p:txBody>
          <a:bodyPr wrap="square" lIns="68579" tIns="34289" rIns="68579" bIns="34289" rtlCol="0">
            <a:spAutoFit/>
          </a:bodyPr>
          <a:lstStyle/>
          <a:p>
            <a:pPr defTabSz="342892"/>
            <a:r>
              <a:rPr lang="en-US" sz="2000" dirty="0" smtClean="0">
                <a:solidFill>
                  <a:srgbClr val="3064C0"/>
                </a:solidFill>
                <a:latin typeface="Calibri"/>
              </a:rPr>
              <a:t>Most-significant </a:t>
            </a:r>
            <a:r>
              <a:rPr lang="en-US" sz="2000" dirty="0">
                <a:solidFill>
                  <a:srgbClr val="3064C0"/>
                </a:solidFill>
                <a:latin typeface="Calibri"/>
              </a:rPr>
              <a:t>bit (MSB) equals </a:t>
            </a:r>
            <a:r>
              <a:rPr lang="en-US" sz="2000" dirty="0" smtClean="0">
                <a:solidFill>
                  <a:srgbClr val="3064C0"/>
                </a:solidFill>
                <a:latin typeface="Calibri"/>
              </a:rPr>
              <a:t>sign when interpreted as a signed number</a:t>
            </a:r>
          </a:p>
        </p:txBody>
      </p:sp>
      <p:sp>
        <p:nvSpPr>
          <p:cNvPr id="13" name="Rectangle 12"/>
          <p:cNvSpPr/>
          <p:nvPr/>
        </p:nvSpPr>
        <p:spPr>
          <a:xfrm>
            <a:off x="5509216" y="1375650"/>
            <a:ext cx="161365" cy="250460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342892"/>
            <a:endParaRPr lang="en-US" sz="1400">
              <a:solidFill>
                <a:prstClr val="white"/>
              </a:solidFill>
              <a:latin typeface="Calibri"/>
            </a:endParaRPr>
          </a:p>
        </p:txBody>
      </p:sp>
      <p:grpSp>
        <p:nvGrpSpPr>
          <p:cNvPr id="20" name="Group 19"/>
          <p:cNvGrpSpPr/>
          <p:nvPr/>
        </p:nvGrpSpPr>
        <p:grpSpPr>
          <a:xfrm>
            <a:off x="2808513" y="1348929"/>
            <a:ext cx="984170" cy="1327271"/>
            <a:chOff x="2220683" y="1798571"/>
            <a:chExt cx="1312226" cy="1769694"/>
          </a:xfrm>
        </p:grpSpPr>
        <p:grpSp>
          <p:nvGrpSpPr>
            <p:cNvPr id="10" name="Group 9"/>
            <p:cNvGrpSpPr/>
            <p:nvPr/>
          </p:nvGrpSpPr>
          <p:grpSpPr>
            <a:xfrm>
              <a:off x="2220683" y="1798571"/>
              <a:ext cx="415636" cy="1769694"/>
              <a:chOff x="2250374" y="1858218"/>
              <a:chExt cx="415636" cy="1645003"/>
            </a:xfrm>
          </p:grpSpPr>
          <p:sp>
            <p:nvSpPr>
              <p:cNvPr id="7" name="Arc 6"/>
              <p:cNvSpPr/>
              <p:nvPr/>
            </p:nvSpPr>
            <p:spPr>
              <a:xfrm>
                <a:off x="2250374" y="1905990"/>
                <a:ext cx="415636" cy="1597231"/>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342892"/>
                <a:endParaRPr lang="en-US" sz="1400">
                  <a:solidFill>
                    <a:prstClr val="black"/>
                  </a:solidFill>
                  <a:latin typeface="Calibri"/>
                </a:endParaRPr>
              </a:p>
            </p:txBody>
          </p:sp>
          <p:sp>
            <p:nvSpPr>
              <p:cNvPr id="17" name="Arc 16"/>
              <p:cNvSpPr/>
              <p:nvPr/>
            </p:nvSpPr>
            <p:spPr>
              <a:xfrm flipV="1">
                <a:off x="2250374" y="1858218"/>
                <a:ext cx="415636" cy="1645002"/>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342892"/>
                <a:endParaRPr lang="en-US" sz="1400">
                  <a:solidFill>
                    <a:prstClr val="black"/>
                  </a:solidFill>
                  <a:latin typeface="Calibri"/>
                </a:endParaRPr>
              </a:p>
            </p:txBody>
          </p:sp>
        </p:grpSp>
        <p:cxnSp>
          <p:nvCxnSpPr>
            <p:cNvPr id="18" name="Straight Arrow Connector 17"/>
            <p:cNvCxnSpPr/>
            <p:nvPr/>
          </p:nvCxnSpPr>
          <p:spPr>
            <a:xfrm>
              <a:off x="2671948" y="2713270"/>
              <a:ext cx="860961"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776857" y="2375973"/>
              <a:ext cx="729426" cy="410369"/>
            </a:xfrm>
            <a:prstGeom prst="rect">
              <a:avLst/>
            </a:prstGeom>
            <a:noFill/>
          </p:spPr>
          <p:txBody>
            <a:bodyPr wrap="none" rtlCol="0">
              <a:spAutoFit/>
            </a:bodyPr>
            <a:lstStyle/>
            <a:p>
              <a:pPr defTabSz="342892"/>
              <a:r>
                <a:rPr lang="en-US" sz="1400">
                  <a:solidFill>
                    <a:srgbClr val="FF0000"/>
                  </a:solidFill>
                  <a:latin typeface="Calibri"/>
                </a:rPr>
                <a:t>+256</a:t>
              </a:r>
            </a:p>
          </p:txBody>
        </p:sp>
      </p:grpSp>
      <p:grpSp>
        <p:nvGrpSpPr>
          <p:cNvPr id="21" name="Group 20"/>
          <p:cNvGrpSpPr/>
          <p:nvPr/>
        </p:nvGrpSpPr>
        <p:grpSpPr>
          <a:xfrm>
            <a:off x="2808513" y="2737535"/>
            <a:ext cx="984170" cy="1069993"/>
            <a:chOff x="2220683" y="1798571"/>
            <a:chExt cx="1312226" cy="1769694"/>
          </a:xfrm>
        </p:grpSpPr>
        <p:grpSp>
          <p:nvGrpSpPr>
            <p:cNvPr id="22" name="Group 21"/>
            <p:cNvGrpSpPr/>
            <p:nvPr/>
          </p:nvGrpSpPr>
          <p:grpSpPr>
            <a:xfrm>
              <a:off x="2220683" y="1798571"/>
              <a:ext cx="415636" cy="1769694"/>
              <a:chOff x="2250374" y="1858218"/>
              <a:chExt cx="415636" cy="1645003"/>
            </a:xfrm>
          </p:grpSpPr>
          <p:sp>
            <p:nvSpPr>
              <p:cNvPr id="25" name="Arc 24"/>
              <p:cNvSpPr/>
              <p:nvPr/>
            </p:nvSpPr>
            <p:spPr>
              <a:xfrm>
                <a:off x="2250374" y="1905990"/>
                <a:ext cx="415636" cy="1597231"/>
              </a:xfrm>
              <a:prstGeom prst="arc">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342892"/>
                <a:endParaRPr lang="en-US" sz="1400">
                  <a:solidFill>
                    <a:prstClr val="black"/>
                  </a:solidFill>
                  <a:latin typeface="Calibri"/>
                </a:endParaRPr>
              </a:p>
            </p:txBody>
          </p:sp>
          <p:sp>
            <p:nvSpPr>
              <p:cNvPr id="26" name="Arc 25"/>
              <p:cNvSpPr/>
              <p:nvPr/>
            </p:nvSpPr>
            <p:spPr>
              <a:xfrm flipV="1">
                <a:off x="2250374" y="1858218"/>
                <a:ext cx="415636" cy="1645002"/>
              </a:xfrm>
              <a:prstGeom prst="arc">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342892"/>
                <a:endParaRPr lang="en-US" sz="1400">
                  <a:solidFill>
                    <a:prstClr val="black"/>
                  </a:solidFill>
                  <a:latin typeface="Calibri"/>
                </a:endParaRPr>
              </a:p>
            </p:txBody>
          </p:sp>
        </p:grpSp>
        <p:cxnSp>
          <p:nvCxnSpPr>
            <p:cNvPr id="23" name="Straight Arrow Connector 22"/>
            <p:cNvCxnSpPr/>
            <p:nvPr/>
          </p:nvCxnSpPr>
          <p:spPr>
            <a:xfrm>
              <a:off x="2671948" y="2713270"/>
              <a:ext cx="860961"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895612" y="2302315"/>
              <a:ext cx="486772" cy="509042"/>
            </a:xfrm>
            <a:prstGeom prst="rect">
              <a:avLst/>
            </a:prstGeom>
            <a:noFill/>
            <a:ln>
              <a:noFill/>
            </a:ln>
          </p:spPr>
          <p:txBody>
            <a:bodyPr wrap="none" rtlCol="0">
              <a:spAutoFit/>
            </a:bodyPr>
            <a:lstStyle/>
            <a:p>
              <a:pPr defTabSz="342892"/>
              <a:r>
                <a:rPr lang="en-US" sz="1400">
                  <a:solidFill>
                    <a:srgbClr val="00B050"/>
                  </a:solidFill>
                  <a:latin typeface="Calibri"/>
                </a:rPr>
                <a:t>+0</a:t>
              </a:r>
              <a:endParaRPr lang="en-US" sz="1400" dirty="0">
                <a:solidFill>
                  <a:srgbClr val="00B050"/>
                </a:solidFill>
                <a:latin typeface="Calibri"/>
              </a:endParaRPr>
            </a:p>
          </p:txBody>
        </p:sp>
      </p:grpSp>
    </p:spTree>
    <p:extLst>
      <p:ext uri="{BB962C8B-B14F-4D97-AF65-F5344CB8AC3E}">
        <p14:creationId xmlns:p14="http://schemas.microsoft.com/office/powerpoint/2010/main" val="19847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1c" id="{3D438229-7FE9-D54F-B5B6-0AB840F958BF}" vid="{E8C94A1B-47C3-B341-AD26-AD62246F1AB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61c</Template>
  <TotalTime>9694</TotalTime>
  <Words>3846</Words>
  <Application>Microsoft Macintosh PowerPoint</Application>
  <PresentationFormat>On-screen Show (16:9)</PresentationFormat>
  <Paragraphs>897</Paragraphs>
  <Slides>52</Slides>
  <Notes>24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52</vt:i4>
      </vt:variant>
    </vt:vector>
  </HeadingPairs>
  <TitlesOfParts>
    <vt:vector size="64" baseType="lpstr">
      <vt:lpstr>AlNile-Bold</vt:lpstr>
      <vt:lpstr>Arial</vt:lpstr>
      <vt:lpstr>Calibri</vt:lpstr>
      <vt:lpstr>Calibri Light</vt:lpstr>
      <vt:lpstr>Courier</vt:lpstr>
      <vt:lpstr>Courier New</vt:lpstr>
      <vt:lpstr>Symbol</vt:lpstr>
      <vt:lpstr>Wingdings</vt:lpstr>
      <vt:lpstr>Office Theme</vt:lpstr>
      <vt:lpstr>1_Office Theme</vt:lpstr>
      <vt:lpstr>2_Office Theme</vt:lpstr>
      <vt:lpstr>Image</vt:lpstr>
      <vt:lpstr>CS 61C:  Great Ideas in Computer Architecture   Lecture 2: Numbers &amp; C Language</vt:lpstr>
      <vt:lpstr>Agenda</vt:lpstr>
      <vt:lpstr>Recap: Binary Number Conversion</vt:lpstr>
      <vt:lpstr>Signed Integer Representation</vt:lpstr>
      <vt:lpstr>Going backwards by going forwards</vt:lpstr>
      <vt:lpstr>Going backwards by going forwards</vt:lpstr>
      <vt:lpstr>Going backwards by going forwards</vt:lpstr>
      <vt:lpstr>4-bit Example</vt:lpstr>
      <vt:lpstr>Two’s Complement (8-bit example)</vt:lpstr>
      <vt:lpstr>Signed versus Unsigned Binary Numbers</vt:lpstr>
      <vt:lpstr>Unary Negation (Two’s Complement) 4-bit Example (-8ten … +7ten)</vt:lpstr>
      <vt:lpstr>Your Turn</vt:lpstr>
      <vt:lpstr>Addition 4-bit Example</vt:lpstr>
      <vt:lpstr>Overflow 4-bit Example</vt:lpstr>
      <vt:lpstr>Addition Overflow Detection 4-bit Example</vt:lpstr>
      <vt:lpstr>Adding Numbers of Different Bit Widths</vt:lpstr>
      <vt:lpstr>Adding Signed Numbers of Different Bit Widths</vt:lpstr>
      <vt:lpstr>Sign Extension</vt:lpstr>
      <vt:lpstr>Your Turn</vt:lpstr>
      <vt:lpstr>Agenda</vt:lpstr>
      <vt:lpstr>HotChips 2017: Brains &amp; Dinosaurs</vt:lpstr>
      <vt:lpstr>PowerPoint Presentation</vt:lpstr>
      <vt:lpstr>Z14, IBM Mainframe, 50+ years on</vt:lpstr>
      <vt:lpstr>PowerPoint Presentation</vt:lpstr>
      <vt:lpstr>Break!</vt:lpstr>
      <vt:lpstr>Agenda</vt:lpstr>
      <vt:lpstr>Levels of Representation</vt:lpstr>
      <vt:lpstr>Introduction to C “The Universal Assembly Language”</vt:lpstr>
      <vt:lpstr>Survey</vt:lpstr>
      <vt:lpstr>Hello World</vt:lpstr>
      <vt:lpstr>Compilation &amp; Running</vt:lpstr>
      <vt:lpstr>C Compilation Simplified Overview (more later in course)</vt:lpstr>
      <vt:lpstr>Compilation versus Interpretation</vt:lpstr>
      <vt:lpstr>Java “Byte Code”</vt:lpstr>
      <vt:lpstr>Compilation</vt:lpstr>
      <vt:lpstr>Compilation: Disadvantages</vt:lpstr>
      <vt:lpstr>C Dialects</vt:lpstr>
      <vt:lpstr>C Pre-Processor (CPP)</vt:lpstr>
      <vt:lpstr>Agenda</vt:lpstr>
      <vt:lpstr>Administratrivia</vt:lpstr>
      <vt:lpstr>Break!</vt:lpstr>
      <vt:lpstr>Agenda</vt:lpstr>
      <vt:lpstr>Typed Variables in C</vt:lpstr>
      <vt:lpstr>Constants and Enummerations in C</vt:lpstr>
      <vt:lpstr>Integers: Python vs. Java vs. C</vt:lpstr>
      <vt:lpstr>Variable Sizes: Machine Dependent!</vt:lpstr>
      <vt:lpstr>Boolean</vt:lpstr>
      <vt:lpstr>Functions in C</vt:lpstr>
      <vt:lpstr>Uninitialized Variables</vt:lpstr>
      <vt:lpstr>Struct’s in C</vt:lpstr>
      <vt:lpstr>More C …</vt:lpstr>
      <vt:lpstr>And In Conclusion,…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Lecture 1: Introduction</dc:title>
  <dc:subject/>
  <dc:creator>Bernhard E. Boser</dc:creator>
  <cp:keywords/>
  <dc:description/>
  <cp:lastModifiedBy>Steven Ho</cp:lastModifiedBy>
  <cp:revision>328</cp:revision>
  <dcterms:created xsi:type="dcterms:W3CDTF">2016-08-05T18:45:47Z</dcterms:created>
  <dcterms:modified xsi:type="dcterms:W3CDTF">2017-08-29T19:58:46Z</dcterms:modified>
  <cp:category/>
</cp:coreProperties>
</file>